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3"/>
    <p:sldMasterId id="2147483707" r:id="rId4"/>
    <p:sldMasterId id="2147483713" r:id="rId5"/>
    <p:sldMasterId id="2147483648" r:id="rId6"/>
    <p:sldMasterId id="2147483758" r:id="rId7"/>
  </p:sldMasterIdLst>
  <p:notesMasterIdLst>
    <p:notesMasterId r:id="rId32"/>
  </p:notesMasterIdLst>
  <p:sldIdLst>
    <p:sldId id="400" r:id="rId8"/>
    <p:sldId id="398" r:id="rId9"/>
    <p:sldId id="405" r:id="rId10"/>
    <p:sldId id="404" r:id="rId11"/>
    <p:sldId id="403" r:id="rId12"/>
    <p:sldId id="408" r:id="rId13"/>
    <p:sldId id="423" r:id="rId14"/>
    <p:sldId id="421" r:id="rId15"/>
    <p:sldId id="420" r:id="rId16"/>
    <p:sldId id="413" r:id="rId17"/>
    <p:sldId id="399" r:id="rId18"/>
    <p:sldId id="395" r:id="rId19"/>
    <p:sldId id="397" r:id="rId20"/>
    <p:sldId id="414" r:id="rId21"/>
    <p:sldId id="415" r:id="rId22"/>
    <p:sldId id="409" r:id="rId23"/>
    <p:sldId id="266" r:id="rId24"/>
    <p:sldId id="322" r:id="rId25"/>
    <p:sldId id="417" r:id="rId26"/>
    <p:sldId id="418" r:id="rId27"/>
    <p:sldId id="419" r:id="rId28"/>
    <p:sldId id="422" r:id="rId29"/>
    <p:sldId id="416" r:id="rId30"/>
    <p:sldId id="280" r:id="rId31"/>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DAA"/>
    <a:srgbClr val="8E8E8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61" autoAdjust="0"/>
    <p:restoredTop sz="50272" autoAdjust="0"/>
  </p:normalViewPr>
  <p:slideViewPr>
    <p:cSldViewPr snapToGrid="0">
      <p:cViewPr varScale="1">
        <p:scale>
          <a:sx n="41" d="100"/>
          <a:sy n="41" d="100"/>
        </p:scale>
        <p:origin x="1843" y="48"/>
      </p:cViewPr>
      <p:guideLst/>
    </p:cSldViewPr>
  </p:slideViewPr>
  <p:outlineViewPr>
    <p:cViewPr>
      <p:scale>
        <a:sx n="33" d="100"/>
        <a:sy n="33" d="100"/>
      </p:scale>
      <p:origin x="0" y="-828"/>
    </p:cViewPr>
  </p:outlineViewPr>
  <p:notesTextViewPr>
    <p:cViewPr>
      <p:scale>
        <a:sx n="150" d="100"/>
        <a:sy n="150" d="100"/>
      </p:scale>
      <p:origin x="0" y="0"/>
    </p:cViewPr>
  </p:notesTextViewPr>
  <p:sorterViewPr>
    <p:cViewPr varScale="1">
      <p:scale>
        <a:sx n="100" d="100"/>
        <a:sy n="100" d="100"/>
      </p:scale>
      <p:origin x="0" y="0"/>
    </p:cViewPr>
  </p:sorterViewPr>
  <p:notesViewPr>
    <p:cSldViewPr snapToGrid="0">
      <p:cViewPr varScale="1">
        <p:scale>
          <a:sx n="64" d="100"/>
          <a:sy n="64" d="100"/>
        </p:scale>
        <p:origin x="2813" y="-6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1.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5.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FAST Act-era Funding</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2"/>
                    </a:solidFill>
                    <a:latin typeface="Century Gothic" panose="020B0502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Sheet1!$A$2:$A$7</c:f>
              <c:strCache>
                <c:ptCount val="6"/>
                <c:pt idx="0">
                  <c:v>Roads and Bridges</c:v>
                </c:pt>
                <c:pt idx="1">
                  <c:v>Transit</c:v>
                </c:pt>
                <c:pt idx="2">
                  <c:v>Water, Wastewater &amp; Stormwater</c:v>
                </c:pt>
                <c:pt idx="3">
                  <c:v>Ports &amp; Waterways</c:v>
                </c:pt>
                <c:pt idx="4">
                  <c:v>Airports</c:v>
                </c:pt>
                <c:pt idx="5">
                  <c:v>Dams &amp; Levees</c:v>
                </c:pt>
              </c:strCache>
            </c:strRef>
          </c:cat>
          <c:val>
            <c:numRef>
              <c:f>Sheet1!$B$2:$B$7</c:f>
              <c:numCache>
                <c:formatCode>General</c:formatCode>
                <c:ptCount val="6"/>
                <c:pt idx="0">
                  <c:v>303</c:v>
                </c:pt>
                <c:pt idx="1">
                  <c:v>20</c:v>
                </c:pt>
                <c:pt idx="2">
                  <c:v>5</c:v>
                </c:pt>
                <c:pt idx="3">
                  <c:v>1</c:v>
                </c:pt>
                <c:pt idx="4">
                  <c:v>15</c:v>
                </c:pt>
                <c:pt idx="5">
                  <c:v>0.1</c:v>
                </c:pt>
              </c:numCache>
            </c:numRef>
          </c:val>
          <c:extLst>
            <c:ext xmlns:c16="http://schemas.microsoft.com/office/drawing/2014/chart" uri="{C3380CC4-5D6E-409C-BE32-E72D297353CC}">
              <c16:uniqueId val="{00000000-0F3E-4ABC-8795-E7BB65B9EFDB}"/>
            </c:ext>
          </c:extLst>
        </c:ser>
        <c:ser>
          <c:idx val="1"/>
          <c:order val="1"/>
          <c:tx>
            <c:strRef>
              <c:f>Sheet1!$C$1</c:f>
              <c:strCache>
                <c:ptCount val="1"/>
                <c:pt idx="0">
                  <c:v>IIJA Funding (STRA + Approps)</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2"/>
                    </a:solidFill>
                    <a:latin typeface="Century Gothic" panose="020B0502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Sheet1!$A$2:$A$7</c:f>
              <c:strCache>
                <c:ptCount val="6"/>
                <c:pt idx="0">
                  <c:v>Roads and Bridges</c:v>
                </c:pt>
                <c:pt idx="1">
                  <c:v>Transit</c:v>
                </c:pt>
                <c:pt idx="2">
                  <c:v>Water, Wastewater &amp; Stormwater</c:v>
                </c:pt>
                <c:pt idx="3">
                  <c:v>Ports &amp; Waterways</c:v>
                </c:pt>
                <c:pt idx="4">
                  <c:v>Airports</c:v>
                </c:pt>
                <c:pt idx="5">
                  <c:v>Dams &amp; Levees</c:v>
                </c:pt>
              </c:strCache>
            </c:strRef>
          </c:cat>
          <c:val>
            <c:numRef>
              <c:f>Sheet1!$C$2:$C$7</c:f>
              <c:numCache>
                <c:formatCode>General</c:formatCode>
                <c:ptCount val="6"/>
                <c:pt idx="0">
                  <c:v>493</c:v>
                </c:pt>
                <c:pt idx="1">
                  <c:v>90</c:v>
                </c:pt>
                <c:pt idx="2">
                  <c:v>55</c:v>
                </c:pt>
                <c:pt idx="3">
                  <c:v>17</c:v>
                </c:pt>
                <c:pt idx="4">
                  <c:v>25</c:v>
                </c:pt>
                <c:pt idx="5">
                  <c:v>0.7</c:v>
                </c:pt>
              </c:numCache>
            </c:numRef>
          </c:val>
          <c:extLst>
            <c:ext xmlns:c16="http://schemas.microsoft.com/office/drawing/2014/chart" uri="{C3380CC4-5D6E-409C-BE32-E72D297353CC}">
              <c16:uniqueId val="{00000001-0F3E-4ABC-8795-E7BB65B9EFDB}"/>
            </c:ext>
          </c:extLst>
        </c:ser>
        <c:dLbls>
          <c:dLblPos val="outEnd"/>
          <c:showLegendKey val="0"/>
          <c:showVal val="1"/>
          <c:showCatName val="0"/>
          <c:showSerName val="0"/>
          <c:showPercent val="0"/>
          <c:showBubbleSize val="0"/>
        </c:dLbls>
        <c:gapWidth val="100"/>
        <c:overlap val="-24"/>
        <c:axId val="28596928"/>
        <c:axId val="28601088"/>
      </c:barChart>
      <c:catAx>
        <c:axId val="28596928"/>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2"/>
                </a:solidFill>
                <a:latin typeface="Century Gothic" panose="020B0502020202020204" pitchFamily="34" charset="0"/>
                <a:ea typeface="+mn-ea"/>
                <a:cs typeface="+mn-cs"/>
              </a:defRPr>
            </a:pPr>
            <a:endParaRPr lang="en-US"/>
          </a:p>
        </c:txPr>
        <c:crossAx val="28601088"/>
        <c:crosses val="autoZero"/>
        <c:auto val="1"/>
        <c:lblAlgn val="ctr"/>
        <c:lblOffset val="100"/>
        <c:noMultiLvlLbl val="0"/>
      </c:catAx>
      <c:valAx>
        <c:axId val="28601088"/>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1197" b="1" i="0" u="none" strike="noStrike" kern="1200" baseline="0">
                    <a:solidFill>
                      <a:schemeClr val="tx2"/>
                    </a:solidFill>
                    <a:latin typeface="Century Gothic" panose="020B0502020202020204" pitchFamily="34" charset="0"/>
                    <a:ea typeface="+mn-ea"/>
                    <a:cs typeface="+mn-cs"/>
                  </a:defRPr>
                </a:pPr>
                <a:r>
                  <a:rPr lang="en-US">
                    <a:latin typeface="Century Gothic" panose="020B0502020202020204" pitchFamily="34" charset="0"/>
                  </a:rPr>
                  <a:t>Billions of dollars</a:t>
                </a:r>
              </a:p>
            </c:rich>
          </c:tx>
          <c:overlay val="0"/>
          <c:spPr>
            <a:noFill/>
            <a:ln>
              <a:noFill/>
            </a:ln>
            <a:effectLst/>
          </c:spPr>
          <c:txPr>
            <a:bodyPr rot="-5400000" spcFirstLastPara="1" vertOverflow="ellipsis" vert="horz" wrap="square" anchor="ctr" anchorCtr="1"/>
            <a:lstStyle/>
            <a:p>
              <a:pPr>
                <a:defRPr sz="1197" b="1" i="0" u="none" strike="noStrike" kern="1200" baseline="0">
                  <a:solidFill>
                    <a:schemeClr val="tx2"/>
                  </a:solidFill>
                  <a:latin typeface="Century Gothic" panose="020B050202020202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2"/>
                </a:solidFill>
                <a:latin typeface="Century Gothic" panose="020B0502020202020204" pitchFamily="34" charset="0"/>
                <a:ea typeface="+mn-ea"/>
                <a:cs typeface="+mn-cs"/>
              </a:defRPr>
            </a:pPr>
            <a:endParaRPr lang="en-US"/>
          </a:p>
        </c:txPr>
        <c:crossAx val="285969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2"/>
              </a:solidFill>
              <a:latin typeface="Century Gothic" panose="020B050202020202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A1B2FEA2-F08A-44FE-8E55-C338E49416C5}" type="datetimeFigureOut">
              <a:rPr lang="en-US" smtClean="0"/>
              <a:t>8/23/2022</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37796670-C6C7-45D9-B62E-E246342034A0}" type="slidenum">
              <a:rPr lang="en-US" smtClean="0"/>
              <a:t>‹#›</a:t>
            </a:fld>
            <a:endParaRPr lang="en-US"/>
          </a:p>
        </p:txBody>
      </p:sp>
    </p:spTree>
    <p:extLst>
      <p:ext uri="{BB962C8B-B14F-4D97-AF65-F5344CB8AC3E}">
        <p14:creationId xmlns:p14="http://schemas.microsoft.com/office/powerpoint/2010/main" val="2822738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a:r>
            <a:r>
              <a:rPr lang="en-US" sz="1200" kern="1200" dirty="0">
                <a:solidFill>
                  <a:schemeClr val="tx1"/>
                </a:solidFill>
                <a:effectLst/>
                <a:latin typeface="+mn-lt"/>
                <a:ea typeface="+mn-ea"/>
                <a:cs typeface="+mn-cs"/>
              </a:rPr>
              <a:t>Peace Bridge in Calgary, AB, Canada</a:t>
            </a:r>
            <a:r>
              <a:rPr lang="en-US" dirty="0"/>
              <a: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8430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0" dirty="0"/>
              <a:t>[Photo: View</a:t>
            </a:r>
            <a:r>
              <a:rPr lang="en-US" sz="1200" b="0" baseline="0" dirty="0"/>
              <a:t> of NYC]</a:t>
            </a:r>
            <a:endParaRPr lang="en-US" sz="1200" b="0" dirty="0"/>
          </a:p>
          <a:p>
            <a:pPr lvl="0"/>
            <a:endParaRPr lang="en-US" sz="1200" dirty="0"/>
          </a:p>
          <a:p>
            <a:pPr marL="171450" lvl="0" indent="-171450">
              <a:buFont typeface="Arial" panose="020B0604020202020204" pitchFamily="34" charset="0"/>
              <a:buChar char="•"/>
            </a:pPr>
            <a:r>
              <a:rPr lang="en-US" sz="1200" dirty="0"/>
              <a:t>Society’s foundation depends on the work of civil engineers.</a:t>
            </a:r>
          </a:p>
          <a:p>
            <a:pPr marL="171450" lvl="0" indent="-171450">
              <a:buFont typeface="Arial" panose="020B0604020202020204" pitchFamily="34" charset="0"/>
              <a:buChar char="•"/>
            </a:pPr>
            <a:endParaRPr lang="en-US" sz="1200" dirty="0"/>
          </a:p>
          <a:p>
            <a:pPr marL="171450" lvl="0" indent="-171450">
              <a:buFont typeface="Arial" panose="020B0604020202020204" pitchFamily="34" charset="0"/>
              <a:buChar char="•"/>
            </a:pPr>
            <a:r>
              <a:rPr lang="en-US" sz="1200" dirty="0"/>
              <a:t>A widespread, functioning infrastructure is key to the society we live in for our economic success and for the very social fabric of our lives.</a:t>
            </a:r>
          </a:p>
          <a:p>
            <a:pPr marL="171450" lvl="0" indent="-171450">
              <a:buFont typeface="Arial" panose="020B0604020202020204" pitchFamily="34" charset="0"/>
              <a:buChar char="•"/>
            </a:pPr>
            <a:endParaRPr lang="en-US" sz="1200" dirty="0"/>
          </a:p>
          <a:p>
            <a:pPr marL="171450" lvl="0" indent="-171450">
              <a:buFont typeface="Arial" panose="020B0604020202020204" pitchFamily="34" charset="0"/>
              <a:buChar char="•"/>
            </a:pPr>
            <a:r>
              <a:rPr lang="en-US" sz="1200" b="0" dirty="0"/>
              <a:t>Over the past years, many projects have illustrated superior civil engineering that contribute to our progressing society.</a:t>
            </a:r>
          </a:p>
          <a:p>
            <a:pPr marL="171450" lvl="0" indent="-171450">
              <a:buFont typeface="Arial" panose="020B0604020202020204" pitchFamily="34" charset="0"/>
              <a:buChar char="•"/>
            </a:pPr>
            <a:endParaRPr lang="en-US" sz="1200" b="0" dirty="0"/>
          </a:p>
          <a:p>
            <a:pPr marL="171450" lvl="0" indent="-171450">
              <a:buFont typeface="Arial" panose="020B0604020202020204" pitchFamily="34" charset="0"/>
              <a:buChar char="•"/>
            </a:pPr>
            <a:r>
              <a:rPr lang="en-US" sz="1200" b="0" dirty="0"/>
              <a:t>Here’s a few examples.</a:t>
            </a:r>
          </a:p>
          <a:p>
            <a:pPr lvl="0"/>
            <a:endParaRPr lang="en-US" sz="1200" b="0" dirty="0"/>
          </a:p>
          <a:p>
            <a:pPr lvl="0"/>
            <a:endParaRPr lang="en-US" sz="1200" b="0" dirty="0"/>
          </a:p>
          <a:p>
            <a:pPr lvl="0"/>
            <a:endParaRPr lang="en-US" sz="12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9517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[Photo: People Walking</a:t>
            </a:r>
            <a:r>
              <a:rPr lang="en-US" sz="1200" b="0" kern="1200" baseline="0" dirty="0">
                <a:solidFill>
                  <a:schemeClr val="tx1"/>
                </a:solidFill>
                <a:effectLst/>
                <a:latin typeface="+mn-lt"/>
                <a:ea typeface="+mn-ea"/>
                <a:cs typeface="+mn-cs"/>
              </a:rPr>
              <a:t> Along an Elevated Meadowland]</a:t>
            </a:r>
            <a:endParaRPr lang="en-US" sz="1200" b="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High Line in New York City is more than a park. It’s a public space where people can view art, walk through gardens, or connect with friends and neighbors – all while enjoying a unique perspective of the city.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High Line was built atop an elevated out-of-use freight line and demonstrates how cities can transform industrial infrastructure into hybrid public spaces.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At the core of the High Line is environmental sustainability. Low maintenance plant species surround the area to cut down on resources that go into the landscape. The ecosystem also provides food and shelter for wildlife species, including native pollinators.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High Line’s green roof system is equipped with drip irrigation, designed to help planting beds retain as much water as possible.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From design to operations, the sustainable project is a revitalized piece of New York City’s past. </a:t>
            </a:r>
          </a:p>
          <a:p>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3</a:t>
            </a:fld>
            <a:endParaRPr lang="en-US"/>
          </a:p>
        </p:txBody>
      </p:sp>
    </p:spTree>
    <p:extLst>
      <p:ext uri="{BB962C8B-B14F-4D97-AF65-F5344CB8AC3E}">
        <p14:creationId xmlns:p14="http://schemas.microsoft.com/office/powerpoint/2010/main" val="1495601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[Photo: Turquoise</a:t>
            </a:r>
            <a:r>
              <a:rPr lang="en-US" sz="1200" b="0" kern="1200" baseline="0" dirty="0">
                <a:solidFill>
                  <a:schemeClr val="tx1"/>
                </a:solidFill>
                <a:effectLst/>
                <a:latin typeface="+mn-lt"/>
                <a:ea typeface="+mn-ea"/>
                <a:cs typeface="+mn-cs"/>
              </a:rPr>
              <a:t> Wheel Big Bertha]</a:t>
            </a:r>
            <a:endParaRPr lang="en-US" sz="1200" b="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Seattle’s SR 99 used a tunneling machine named after Seattle’s first female mayor, </a:t>
            </a:r>
            <a:r>
              <a:rPr lang="en-US" sz="1200" b="1" u="sng" kern="1200" dirty="0">
                <a:solidFill>
                  <a:schemeClr val="tx1"/>
                </a:solidFill>
                <a:effectLst/>
                <a:latin typeface="+mn-lt"/>
                <a:ea typeface="+mn-ea"/>
                <a:cs typeface="+mn-cs"/>
              </a:rPr>
              <a:t>Bertha Knight </a:t>
            </a:r>
            <a:r>
              <a:rPr lang="en-US" sz="1200" b="1" u="sng" kern="1200" dirty="0" err="1">
                <a:solidFill>
                  <a:schemeClr val="tx1"/>
                </a:solidFill>
                <a:effectLst/>
                <a:latin typeface="+mn-lt"/>
                <a:ea typeface="+mn-ea"/>
                <a:cs typeface="+mn-cs"/>
              </a:rPr>
              <a:t>Landes</a:t>
            </a:r>
            <a:r>
              <a:rPr lang="en-US" sz="1200" kern="1200" dirty="0">
                <a:solidFill>
                  <a:schemeClr val="tx1"/>
                </a:solidFill>
                <a:effectLst/>
                <a:latin typeface="+mn-lt"/>
                <a:ea typeface="+mn-ea"/>
                <a:cs typeface="+mn-cs"/>
              </a:rPr>
              <a:t>. It boasts a 57-foot diameter and measures 325 feet long. In July 2013, Big Bertha started digging the tunnel that would eventually hold the replacement for the Alaskan Way Viaduct that was demolished because of the 2001 Nisqually earthquake.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In August 2017, Bertha made it to the finish line. Highway 99’s 1.7-mile tunnel carries two lanes of traffic bypassing downtown Seattle. The vastness of the tunnel is conveyed by its 57-foot diameter and is the largest-ever single bore in North America.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9,270-foot dig ranks among the trickiest megaprojects in history. </a:t>
            </a:r>
          </a:p>
          <a:p>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4</a:t>
            </a:fld>
            <a:endParaRPr lang="en-US"/>
          </a:p>
        </p:txBody>
      </p:sp>
    </p:spTree>
    <p:extLst>
      <p:ext uri="{BB962C8B-B14F-4D97-AF65-F5344CB8AC3E}">
        <p14:creationId xmlns:p14="http://schemas.microsoft.com/office/powerpoint/2010/main" val="3270859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[Photo: Cows Grazing]</a:t>
            </a:r>
          </a:p>
          <a:p>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a:t>
            </a:r>
            <a:r>
              <a:rPr lang="en-US" sz="1200" b="1" u="sng" kern="1200" dirty="0">
                <a:solidFill>
                  <a:schemeClr val="tx1"/>
                </a:solidFill>
                <a:effectLst/>
                <a:latin typeface="+mn-lt"/>
                <a:ea typeface="+mn-ea"/>
                <a:cs typeface="+mn-cs"/>
              </a:rPr>
              <a:t>Madison Metropolitan Sewerage District in Wisconsin</a:t>
            </a:r>
            <a:r>
              <a:rPr lang="en-US" sz="1200" kern="1200" dirty="0">
                <a:solidFill>
                  <a:schemeClr val="tx1"/>
                </a:solidFill>
                <a:effectLst/>
                <a:latin typeface="+mn-lt"/>
                <a:ea typeface="+mn-ea"/>
                <a:cs typeface="+mn-cs"/>
              </a:rPr>
              <a:t> had to decrease the amount of phosphorous in the </a:t>
            </a:r>
            <a:r>
              <a:rPr lang="en-US" sz="1200" kern="1200" dirty="0" err="1">
                <a:solidFill>
                  <a:schemeClr val="tx1"/>
                </a:solidFill>
                <a:effectLst/>
                <a:latin typeface="+mn-lt"/>
                <a:ea typeface="+mn-ea"/>
                <a:cs typeface="+mn-cs"/>
              </a:rPr>
              <a:t>Yahara</a:t>
            </a:r>
            <a:r>
              <a:rPr lang="en-US" sz="1200" kern="1200" dirty="0">
                <a:solidFill>
                  <a:schemeClr val="tx1"/>
                </a:solidFill>
                <a:effectLst/>
                <a:latin typeface="+mn-lt"/>
                <a:ea typeface="+mn-ea"/>
                <a:cs typeface="+mn-cs"/>
              </a:rPr>
              <a:t> River watershed due to tightening state and federal regulations. Just one percent of phosphorous removal would’ve cost millions of dollars and no substantial improvement in the quality of water. The District decided to address the problem in another way.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Instead of investing millions of dollars in more intensive phosphorous removal, the district decided to go after unregulated source of phosphorous into the watershed from agricultural and urban and suburban runoff. The </a:t>
            </a:r>
            <a:r>
              <a:rPr lang="en-US" sz="1200" kern="1200" dirty="0" err="1">
                <a:solidFill>
                  <a:schemeClr val="tx1"/>
                </a:solidFill>
                <a:effectLst/>
                <a:latin typeface="+mn-lt"/>
                <a:ea typeface="+mn-ea"/>
                <a:cs typeface="+mn-cs"/>
              </a:rPr>
              <a:t>Yahara</a:t>
            </a:r>
            <a:r>
              <a:rPr lang="en-US" sz="1200" kern="1200" dirty="0">
                <a:solidFill>
                  <a:schemeClr val="tx1"/>
                </a:solidFill>
                <a:effectLst/>
                <a:latin typeface="+mn-lt"/>
                <a:ea typeface="+mn-ea"/>
                <a:cs typeface="+mn-cs"/>
              </a:rPr>
              <a:t> Watershed Improvement Network is an example of a growing worldwide movement called “One Water” in the United States to manage water more holistically.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One Water boosts utility resilience, helps cities and businesses thrive, boosts sustainable agriculture, keeps water ways healthy, and increases social end economic inclusion. </a:t>
            </a:r>
          </a:p>
          <a:p>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5</a:t>
            </a:fld>
            <a:endParaRPr lang="en-US"/>
          </a:p>
        </p:txBody>
      </p:sp>
    </p:spTree>
    <p:extLst>
      <p:ext uri="{BB962C8B-B14F-4D97-AF65-F5344CB8AC3E}">
        <p14:creationId xmlns:p14="http://schemas.microsoft.com/office/powerpoint/2010/main" val="3137819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[PHOTO –</a:t>
            </a:r>
            <a:r>
              <a:rPr lang="en-US" sz="1200" baseline="0" dirty="0"/>
              <a:t> Smoke stacks]</a:t>
            </a:r>
            <a:endParaRPr lang="en-US" sz="1200" dirty="0"/>
          </a:p>
          <a:p>
            <a:pPr lvl="0"/>
            <a:endParaRPr lang="en-US" sz="1200" dirty="0"/>
          </a:p>
          <a:p>
            <a:pPr marL="171450" lvl="0" indent="-171450">
              <a:buFont typeface="Arial" panose="020B0604020202020204" pitchFamily="34" charset="0"/>
              <a:buChar char="•"/>
            </a:pPr>
            <a:r>
              <a:rPr lang="en-US" sz="1200" dirty="0"/>
              <a:t>But, despite great progress, many challenges still lie ahead.</a:t>
            </a:r>
          </a:p>
          <a:p>
            <a:pPr marL="171450" lvl="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kern="1200" dirty="0">
                <a:solidFill>
                  <a:schemeClr val="tx1"/>
                </a:solidFill>
                <a:effectLst/>
                <a:latin typeface="+mn-lt"/>
                <a:ea typeface="+mn-ea"/>
                <a:cs typeface="+mn-cs"/>
              </a:rPr>
              <a:t>Our </a:t>
            </a:r>
            <a:r>
              <a:rPr lang="en-US" sz="1200" b="1" u="sng" kern="1200" dirty="0">
                <a:solidFill>
                  <a:schemeClr val="tx1"/>
                </a:solidFill>
                <a:effectLst/>
                <a:latin typeface="+mn-lt"/>
                <a:ea typeface="+mn-ea"/>
                <a:cs typeface="+mn-cs"/>
              </a:rPr>
              <a:t>global population is growing by more than 80 million people per year and our population centers are shifting.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We are increasingly becoming an </a:t>
            </a:r>
            <a:r>
              <a:rPr lang="en-US" sz="1200" b="1" u="sng" kern="1200" dirty="0">
                <a:solidFill>
                  <a:schemeClr val="tx1"/>
                </a:solidFill>
                <a:effectLst/>
                <a:latin typeface="+mn-lt"/>
                <a:ea typeface="+mn-ea"/>
                <a:cs typeface="+mn-cs"/>
              </a:rPr>
              <a:t>urban society</a:t>
            </a:r>
            <a:r>
              <a:rPr lang="en-US" sz="1200" b="1" u="none"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where most of the growth and the population reside in cities. This creates challenges for our profession.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As we consider the future, we will see infrastructure demands intensify within our nation, and we will see an even greater impact in developing nations.  </a:t>
            </a:r>
          </a:p>
          <a:p>
            <a:pPr marL="171450" lvl="0" indent="-171450">
              <a:buFont typeface="Arial" panose="020B0604020202020204" pitchFamily="34" charset="0"/>
              <a:buChar char="•"/>
            </a:pPr>
            <a:endParaRPr lang="en-US" sz="1200" dirty="0"/>
          </a:p>
          <a:p>
            <a:pPr marL="171450" lvl="0" indent="-171450">
              <a:buFont typeface="Arial" panose="020B0604020202020204" pitchFamily="34" charset="0"/>
              <a:buChar char="•"/>
            </a:pPr>
            <a:r>
              <a:rPr lang="en-US" sz="1200" dirty="0"/>
              <a:t>With an </a:t>
            </a:r>
            <a:r>
              <a:rPr lang="en-US" sz="1200" b="1" u="sng" dirty="0"/>
              <a:t>expanding global population</a:t>
            </a:r>
            <a:r>
              <a:rPr lang="en-US" sz="1200" dirty="0"/>
              <a:t>, we need to take </a:t>
            </a:r>
            <a:r>
              <a:rPr lang="en-US" sz="1200" b="1" u="sng" dirty="0"/>
              <a:t>care of aging infrastructure to meet current needs. </a:t>
            </a:r>
          </a:p>
          <a:p>
            <a:pPr marL="171450" lvl="0" indent="-171450">
              <a:buFont typeface="Arial" panose="020B0604020202020204" pitchFamily="34" charset="0"/>
              <a:buChar char="•"/>
            </a:pPr>
            <a:endParaRPr lang="en-US" sz="1200" dirty="0"/>
          </a:p>
          <a:p>
            <a:pPr marL="171450" lvl="0" indent="-171450">
              <a:buFont typeface="Arial" panose="020B0604020202020204" pitchFamily="34" charset="0"/>
              <a:buChar char="•"/>
            </a:pPr>
            <a:r>
              <a:rPr lang="en-US" sz="1200" dirty="0"/>
              <a:t>And at the same time, move into the future with new technologies and capabilities that will enable us to combat the problems of tomorrow.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00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As we consider today’s infrastructure, we also look ahead to the future bearing in mind the intensifying infrastructure demands and systems’ increasing impact in developing nations.  </a:t>
            </a:r>
          </a:p>
          <a:p>
            <a:pPr lvl="0"/>
            <a:endParaRPr lang="en-US" sz="1200" dirty="0"/>
          </a:p>
          <a:p>
            <a:pPr marL="171450" lvl="0" indent="-171450">
              <a:buFont typeface="Arial" panose="020B0604020202020204" pitchFamily="34" charset="0"/>
              <a:buChar char="•"/>
            </a:pPr>
            <a:r>
              <a:rPr lang="en-US" sz="1200" dirty="0"/>
              <a:t>With an expanding global population, we will need to take care of aging infrastructure to meet current needs. </a:t>
            </a:r>
          </a:p>
          <a:p>
            <a:pPr lvl="0"/>
            <a:endParaRPr lang="en-US" sz="1200" dirty="0"/>
          </a:p>
          <a:p>
            <a:pPr marL="171450" lvl="0" indent="-171450">
              <a:buFont typeface="Arial" panose="020B0604020202020204" pitchFamily="34" charset="0"/>
              <a:buChar char="•"/>
            </a:pPr>
            <a:r>
              <a:rPr lang="en-US" sz="1200" dirty="0"/>
              <a:t>And at the same time, we need to be ready for the future filled with new technologies such as virtual reality, augmented reality, and autonomous vehicles.</a:t>
            </a: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5378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One way we are preparing the profession for the future is with our Future World Vision project.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project explores the significant evolution the civil engineering profession will need to undergo over the next 50 years.</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It provides us with potential strategies to address a range of future-based scenarios, along with ideas of how to integrate new technologies into our design processes.</a:t>
            </a:r>
          </a:p>
          <a:p>
            <a:pPr marL="0" indent="0">
              <a:buFont typeface="Arial" panose="020B0604020202020204" pitchFamily="34" charset="0"/>
              <a:buNone/>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Armed with these scenarios, we will be better able to position the profession to meet society’s future needs.</a:t>
            </a:r>
          </a:p>
          <a:p>
            <a:endParaRPr lang="en-US" dirty="0"/>
          </a:p>
        </p:txBody>
      </p:sp>
      <p:sp>
        <p:nvSpPr>
          <p:cNvPr id="4" name="Slide Number Placeholder 3"/>
          <p:cNvSpPr>
            <a:spLocks noGrp="1"/>
          </p:cNvSpPr>
          <p:nvPr>
            <p:ph type="sldNum" sz="quarter" idx="5"/>
          </p:nvPr>
        </p:nvSpPr>
        <p:spPr/>
        <p:txBody>
          <a:bodyPr/>
          <a:lstStyle/>
          <a:p>
            <a:fld id="{B6B5A7D5-96CF-1548-85DD-881A483E57AA}" type="slidenum">
              <a:rPr lang="en-US" smtClean="0"/>
              <a:t>8</a:t>
            </a:fld>
            <a:endParaRPr lang="en-US"/>
          </a:p>
        </p:txBody>
      </p:sp>
    </p:spTree>
    <p:extLst>
      <p:ext uri="{BB962C8B-B14F-4D97-AF65-F5344CB8AC3E}">
        <p14:creationId xmlns:p14="http://schemas.microsoft.com/office/powerpoint/2010/main" val="3723174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b="0" i="0" dirty="0">
                <a:solidFill>
                  <a:srgbClr val="030303"/>
                </a:solidFill>
                <a:effectLst/>
                <a:latin typeface="Roboto" panose="02000000000000000000" pitchFamily="2" charset="0"/>
              </a:rPr>
              <a:t>Growing population and advancing technologies will push civil engineers to visualize new mega cities. These communities must be able to accommodate 50 million people while preserving their history, promoting sustainability, and supporting various lifestyles and economies.</a:t>
            </a:r>
          </a:p>
          <a:p>
            <a:pPr marL="171450" indent="-171450">
              <a:buFont typeface="Arial" panose="020B0604020202020204" pitchFamily="34" charset="0"/>
              <a:buChar char="•"/>
            </a:pPr>
            <a:endParaRPr lang="en-US" sz="1200" b="0" i="0" u="none" strike="noStrike" kern="1200" baseline="0" dirty="0">
              <a:solidFill>
                <a:srgbClr val="030303"/>
              </a:solidFill>
              <a:effectLst/>
              <a:latin typeface="Roboto" panose="02000000000000000000"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Mega City grows from the foundations of cities that already exist. In this world, we consider how growing populations and advancing technologies will push civil engineers to reimagine the future.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New mega cities must be able to accommodate 50 million people while preserving their history, promoting sustainability, and supporting various lifestyles and economies.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solidFill>
                  <a:srgbClr val="000000"/>
                </a:solidFill>
                <a:effectLst/>
                <a:latin typeface="Candara" panose="020E0502030303020204" pitchFamily="34" charset="0"/>
                <a:ea typeface="Times New Roman" panose="02020603050405020304" pitchFamily="18" charset="0"/>
              </a:rPr>
              <a:t>Let’s watch this video to get a better idea of what the Mega City is about.</a:t>
            </a:r>
          </a:p>
          <a:p>
            <a:pPr marL="171450" indent="-171450">
              <a:buFont typeface="Arial" panose="020B0604020202020204" pitchFamily="34" charset="0"/>
              <a:buChar char="•"/>
            </a:pPr>
            <a:endParaRPr 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6B5A7D5-96CF-1548-85DD-881A483E57AA}" type="slidenum">
              <a:rPr lang="en-US" smtClean="0"/>
              <a:t>9</a:t>
            </a:fld>
            <a:endParaRPr lang="en-US"/>
          </a:p>
        </p:txBody>
      </p:sp>
    </p:spTree>
    <p:extLst>
      <p:ext uri="{BB962C8B-B14F-4D97-AF65-F5344CB8AC3E}">
        <p14:creationId xmlns:p14="http://schemas.microsoft.com/office/powerpoint/2010/main" val="2210945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One way we are preparing the profession for the future is with our Future World Vision project.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project, initiated by ASCE’s Industry Leadership Council, explores the significant evolution the civil engineering profession will need to undergo over the next 50 years.</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It provides us with potential strategies to address a range of future-based scenarios, along with ideas of how to integrate new technologies into our design processes.</a:t>
            </a:r>
          </a:p>
          <a:p>
            <a:pPr marL="0" indent="0">
              <a:buFont typeface="Arial" panose="020B0604020202020204" pitchFamily="34" charset="0"/>
              <a:buNone/>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Armed with these scenarios, we will be better able to position the profession to meet society’s future needs.</a:t>
            </a:r>
          </a:p>
          <a:p>
            <a:pPr marL="0" indent="0">
              <a:buFont typeface="Arial" panose="020B0604020202020204" pitchFamily="34" charset="0"/>
              <a:buNone/>
            </a:pP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6011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u="none" kern="1200" dirty="0">
                <a:solidFill>
                  <a:schemeClr val="tx1"/>
                </a:solidFill>
                <a:effectLst/>
                <a:latin typeface="+mn-lt"/>
                <a:ea typeface="+mn-ea"/>
                <a:cs typeface="+mn-cs"/>
              </a:rPr>
              <a:t>It’s important to prepare the future, but most important is to prepare you.</a:t>
            </a:r>
          </a:p>
          <a:p>
            <a:pPr marL="171450" indent="-171450">
              <a:buFont typeface="Arial" panose="020B0604020202020204" pitchFamily="34" charset="0"/>
              <a:buChar char="•"/>
            </a:pPr>
            <a:endParaRPr lang="en-US" sz="1200" u="none"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u="none" kern="1200" dirty="0">
                <a:solidFill>
                  <a:schemeClr val="tx1"/>
                </a:solidFill>
                <a:effectLst/>
                <a:latin typeface="+mn-lt"/>
                <a:ea typeface="+mn-ea"/>
                <a:cs typeface="+mn-cs"/>
              </a:rPr>
              <a:t>We are here to </a:t>
            </a:r>
            <a:r>
              <a:rPr lang="en-US" sz="1200" b="1" u="sng" kern="1200" dirty="0">
                <a:solidFill>
                  <a:schemeClr val="tx1"/>
                </a:solidFill>
                <a:effectLst/>
                <a:latin typeface="+mn-lt"/>
                <a:ea typeface="+mn-ea"/>
                <a:cs typeface="+mn-cs"/>
              </a:rPr>
              <a:t>help you matter more and enable you to make a bigger difference</a:t>
            </a:r>
            <a:r>
              <a:rPr lang="en-US" sz="1200" b="0" u="none" kern="1200" dirty="0">
                <a:solidFill>
                  <a:schemeClr val="tx1"/>
                </a:solidFill>
                <a:effectLst/>
                <a:latin typeface="+mn-lt"/>
                <a:ea typeface="+mn-ea"/>
                <a:cs typeface="+mn-cs"/>
              </a:rPr>
              <a:t>.</a:t>
            </a:r>
            <a:r>
              <a:rPr lang="en-US" sz="1200" u="none" kern="1200" dirty="0">
                <a:solidFill>
                  <a:schemeClr val="tx1"/>
                </a:solidFill>
                <a:effectLst/>
                <a:latin typeface="+mn-lt"/>
                <a:ea typeface="+mn-ea"/>
                <a:cs typeface="+mn-cs"/>
              </a:rPr>
              <a:t> </a:t>
            </a:r>
          </a:p>
          <a:p>
            <a:pPr marL="171450" indent="-171450">
              <a:buFont typeface="Arial" panose="020B0604020202020204" pitchFamily="34" charset="0"/>
              <a:buChar char="•"/>
            </a:pPr>
            <a:endParaRPr lang="en-US" sz="1200" u="none"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u="none" kern="1200" dirty="0">
                <a:solidFill>
                  <a:schemeClr val="tx1"/>
                </a:solidFill>
                <a:effectLst/>
                <a:latin typeface="+mn-lt"/>
                <a:ea typeface="+mn-ea"/>
                <a:cs typeface="+mn-cs"/>
              </a:rPr>
              <a:t>And we do this by giving you new tools, by giving you a bigger voice, and by developing your leadership potential.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1380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buFont typeface="Arial" panose="020B0604020202020204" pitchFamily="34" charset="0"/>
              <a:buChar char="•"/>
            </a:pPr>
            <a:r>
              <a:rPr lang="en-US" sz="1200" dirty="0"/>
              <a:t>The body of knowledge for civil engineers is constantly expanding and evolving.</a:t>
            </a:r>
          </a:p>
          <a:p>
            <a:pPr marL="285750" lvl="0" indent="-285750">
              <a:buFont typeface="Arial" panose="020B0604020202020204" pitchFamily="34" charset="0"/>
              <a:buChar char="•"/>
            </a:pPr>
            <a:endParaRPr lang="en-US" sz="12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US" sz="1200" kern="1200" dirty="0">
                <a:solidFill>
                  <a:schemeClr val="tx1"/>
                </a:solidFill>
                <a:effectLst/>
                <a:latin typeface="+mn-lt"/>
                <a:ea typeface="+mn-ea"/>
                <a:cs typeface="+mn-cs"/>
              </a:rPr>
              <a:t>Look at ASCE-7-22 Minimum Design Loads for Buildings and Other Structures – the content of this standard has increased almost five-fold in the past 27 years.</a:t>
            </a:r>
          </a:p>
          <a:p>
            <a:pPr marL="171450" lvl="0" indent="-171450">
              <a:buFont typeface="Arial" panose="020B0604020202020204" pitchFamily="34" charset="0"/>
              <a:buChar char="•"/>
            </a:pPr>
            <a:endParaRPr lang="en-US" sz="1200" dirty="0"/>
          </a:p>
          <a:p>
            <a:pPr marL="285750" lvl="0" indent="-285750">
              <a:buFont typeface="Arial" panose="020B0604020202020204" pitchFamily="34" charset="0"/>
              <a:buChar char="•"/>
            </a:pPr>
            <a:r>
              <a:rPr lang="en-US" sz="1200" dirty="0"/>
              <a:t>While the volume of information needed to practice civil engineering has increased steadily, the educational standards for our profession have remained virtually the same since 1800s.</a:t>
            </a:r>
          </a:p>
          <a:p>
            <a:pPr marL="285750" lvl="0" indent="-285750">
              <a:buFont typeface="Arial" panose="020B0604020202020204" pitchFamily="34" charset="0"/>
              <a:buChar char="•"/>
            </a:pPr>
            <a:endParaRPr lang="en-US" sz="1200" dirty="0"/>
          </a:p>
          <a:p>
            <a:pPr marL="285750" lvl="0" indent="-285750">
              <a:buFont typeface="Arial" panose="020B0604020202020204" pitchFamily="34" charset="0"/>
              <a:buChar char="•"/>
            </a:pPr>
            <a:r>
              <a:rPr lang="en-US" sz="1200" dirty="0"/>
              <a:t>If we don’t keep pace with the new demands and technological advancements, we run the risk of becoming commoditized.</a:t>
            </a:r>
          </a:p>
          <a:p>
            <a:pPr marL="285750" lvl="0" indent="-285750">
              <a:buFont typeface="Arial" panose="020B0604020202020204" pitchFamily="34" charset="0"/>
              <a:buChar char="•"/>
            </a:pPr>
            <a:endParaRPr lang="en-US" sz="1200" dirty="0"/>
          </a:p>
          <a:p>
            <a:pPr marL="285750" lvl="0" indent="-285750">
              <a:buFont typeface="Arial" panose="020B0604020202020204" pitchFamily="34" charset="0"/>
              <a:buChar char="•"/>
            </a:pPr>
            <a:r>
              <a:rPr lang="en-US" sz="1200" dirty="0"/>
              <a:t>We may not live up to what communities expect us to deliver if we can’t advocate for the right solutions to infrastructure challenges.</a:t>
            </a:r>
          </a:p>
          <a:p>
            <a:pPr marL="285750" lvl="0" indent="-285750">
              <a:buFont typeface="Arial" panose="020B0604020202020204" pitchFamily="34" charset="0"/>
              <a:buChar char="•"/>
            </a:pPr>
            <a:endParaRPr lang="en-US" sz="1200" dirty="0"/>
          </a:p>
          <a:p>
            <a:pPr marL="285750" lvl="0" indent="-285750">
              <a:buFont typeface="Arial" panose="020B0604020202020204" pitchFamily="34" charset="0"/>
              <a:buChar char="•"/>
            </a:pPr>
            <a:r>
              <a:rPr lang="en-US" sz="1200" dirty="0"/>
              <a:t>That’s the challenging part: will civil engineers be considered as respected leaders if we can’t demonstrate to communities our critical role in protecting their health and welfare?</a:t>
            </a:r>
          </a:p>
          <a:p>
            <a:pPr marL="285750" lvl="0" indent="-285750">
              <a:buFont typeface="Arial" panose="020B0604020202020204" pitchFamily="34" charset="0"/>
              <a:buChar char="•"/>
            </a:pPr>
            <a:endParaRPr lang="en-US" sz="1200" dirty="0"/>
          </a:p>
          <a:p>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12</a:t>
            </a:fld>
            <a:endParaRPr lang="en-US"/>
          </a:p>
        </p:txBody>
      </p:sp>
    </p:spTree>
    <p:extLst>
      <p:ext uri="{BB962C8B-B14F-4D97-AF65-F5344CB8AC3E}">
        <p14:creationId xmlns:p14="http://schemas.microsoft.com/office/powerpoint/2010/main" val="23281439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ASCE’s Engineer Tomorrow initiative is focused on ensuring that civil engineers gain the necessary knowledge, skills, and experience to be prepared for the future.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engineer of tomorrow will need post-graduate education, advanced problem-solving skills, and mentored experience to design and build the infrastructure society counts on every day.</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13</a:t>
            </a:fld>
            <a:endParaRPr lang="en-US"/>
          </a:p>
        </p:txBody>
      </p:sp>
    </p:spTree>
    <p:extLst>
      <p:ext uri="{BB962C8B-B14F-4D97-AF65-F5344CB8AC3E}">
        <p14:creationId xmlns:p14="http://schemas.microsoft.com/office/powerpoint/2010/main" val="2350151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Another way we are helping you prepare for the future is with a new Code of Ethics.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new code emphasizes usability and enforceability, modernizing the language while dispensing with the previous document’s canon model. Instead, the new code creates a hierarchy of stakeholders within an engineer’s ethical responsibilities.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b="1" dirty="0"/>
              <a:t>Stakeholder Model:</a:t>
            </a:r>
          </a:p>
          <a:p>
            <a:pPr marL="171450" indent="-171450">
              <a:buFont typeface="Arial" panose="020B0604020202020204" pitchFamily="34" charset="0"/>
              <a:buChar char="•"/>
            </a:pPr>
            <a:r>
              <a:rPr lang="en-US" dirty="0"/>
              <a:t>Beginning with society on through natural and built environment, the profession, clients and employers, and peers, using this stakeholder approach allows civil engineers to clearly articulate their ethical responsibility to each. The stakeholder model also means that topics, such as the canon added in 2017 that required fair and equal treatment for all, are integrated throughout the code instead of being isolated in one section of the document.</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language in the code also is positive as opposed to a list of rules and regulations. The code avoids the term "not" as much as possible.</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Other important features of the new code are:</a:t>
            </a:r>
          </a:p>
          <a:p>
            <a:pPr marL="308610" lvl="1" indent="-171450">
              <a:buFont typeface="Courier New" panose="02070309020205020404" pitchFamily="49" charset="0"/>
              <a:buChar char="o"/>
            </a:pPr>
            <a:r>
              <a:rPr lang="en-US" dirty="0"/>
              <a:t>Heightened obligation for reporting for bribery, fraud, and corruption.</a:t>
            </a:r>
          </a:p>
          <a:p>
            <a:pPr marL="308610" lvl="1" indent="-171450">
              <a:buFont typeface="Courier New" panose="02070309020205020404" pitchFamily="49" charset="0"/>
              <a:buChar char="o"/>
            </a:pPr>
            <a:r>
              <a:rPr lang="en-US" dirty="0"/>
              <a:t>Emphasis on health and safety “in the workplace” for the first time.</a:t>
            </a:r>
          </a:p>
          <a:p>
            <a:pPr marL="308610" lvl="1" indent="-171450">
              <a:buFont typeface="Courier New" panose="02070309020205020404" pitchFamily="49" charset="0"/>
              <a:buChar char="o"/>
            </a:pPr>
            <a:r>
              <a:rPr lang="en-US" dirty="0"/>
              <a:t>Strengthened language on an engineer’s ethical responsibility to “adhere to the principles of sustainable development.”</a:t>
            </a:r>
          </a:p>
          <a:p>
            <a:pPr marL="308610" lvl="1" indent="-171450">
              <a:buFont typeface="Courier New" panose="02070309020205020404" pitchFamily="49" charset="0"/>
              <a:buChar char="o"/>
            </a:pPr>
            <a:r>
              <a:rPr lang="en-US" dirty="0"/>
              <a:t>Removed previous code’s mention of “dignified and honorable advertising.”</a:t>
            </a:r>
          </a:p>
        </p:txBody>
      </p:sp>
      <p:sp>
        <p:nvSpPr>
          <p:cNvPr id="4" name="Slide Number Placeholder 3"/>
          <p:cNvSpPr>
            <a:spLocks noGrp="1"/>
          </p:cNvSpPr>
          <p:nvPr>
            <p:ph type="sldNum" sz="quarter" idx="5"/>
          </p:nvPr>
        </p:nvSpPr>
        <p:spPr/>
        <p:txBody>
          <a:bodyPr/>
          <a:lstStyle/>
          <a:p>
            <a:fld id="{37796670-C6C7-45D9-B62E-E246342034A0}" type="slidenum">
              <a:rPr lang="en-US" smtClean="0"/>
              <a:t>14</a:t>
            </a:fld>
            <a:endParaRPr lang="en-US"/>
          </a:p>
        </p:txBody>
      </p:sp>
    </p:spTree>
    <p:extLst>
      <p:ext uri="{BB962C8B-B14F-4D97-AF65-F5344CB8AC3E}">
        <p14:creationId xmlns:p14="http://schemas.microsoft.com/office/powerpoint/2010/main" val="3039710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spcBef>
                <a:spcPts val="0"/>
              </a:spcBef>
              <a:spcAft>
                <a:spcPts val="0"/>
              </a:spcAft>
              <a:buFont typeface="Arial" panose="020B0604020202020204" pitchFamily="34" charset="0"/>
              <a:buChar char="•"/>
            </a:pPr>
            <a:r>
              <a:rPr lang="en-US" sz="1200" dirty="0">
                <a:effectLst/>
                <a:latin typeface="Calibri" panose="020F0502020204030204" pitchFamily="34" charset="0"/>
                <a:ea typeface="Times New Roman" panose="02020603050405020304" pitchFamily="18" charset="0"/>
              </a:rPr>
              <a:t>In November 2020, we launched the Civil Engineering Source. </a:t>
            </a:r>
            <a:r>
              <a:rPr lang="en-US" dirty="0"/>
              <a:t>Civil Engineering Source website will provide you with one-stop access to industry news, career and management articles, Society news, job postings, and practitioner-focused technical updates. </a:t>
            </a:r>
          </a:p>
          <a:p>
            <a:pPr marL="171450" marR="0" indent="-171450">
              <a:spcBef>
                <a:spcPts val="0"/>
              </a:spcBef>
              <a:spcAft>
                <a:spcPts val="0"/>
              </a:spcAft>
              <a:buFont typeface="Arial" panose="020B0604020202020204" pitchFamily="34" charset="0"/>
              <a:buChar char="•"/>
            </a:pPr>
            <a:endParaRPr lang="en-US" dirty="0"/>
          </a:p>
          <a:p>
            <a:pPr marL="171450" marR="0" indent="-171450">
              <a:spcBef>
                <a:spcPts val="0"/>
              </a:spcBef>
              <a:spcAft>
                <a:spcPts val="0"/>
              </a:spcAft>
              <a:buFont typeface="Arial" panose="020B0604020202020204" pitchFamily="34" charset="0"/>
              <a:buChar char="•"/>
            </a:pPr>
            <a:r>
              <a:rPr lang="en-US" dirty="0"/>
              <a:t>The site also features a completely redesigned, mobile-friendly </a:t>
            </a:r>
            <a:r>
              <a:rPr lang="en-US" i="1" dirty="0"/>
              <a:t>Civil Engineering </a:t>
            </a:r>
            <a:r>
              <a:rPr lang="en-US" dirty="0"/>
              <a:t>magazine digital edition, with expanded online-only content published continually.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companion newsletter, Civil Engineering Source daily newsletter, uses an AI-driven publishing platform to deliver you a personalized, “smarter” news digest.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more that you open articles you like, the smarter the </a:t>
            </a:r>
            <a:r>
              <a:rPr lang="en-US" dirty="0" err="1"/>
              <a:t>enewsletter</a:t>
            </a:r>
            <a:r>
              <a:rPr lang="en-US" dirty="0"/>
              <a:t> becomes at serving up content you want to read and need to know – especially content reflecting your professional specialty.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You have told us that finding time to stay on top of news and developments is one of their biggest challenges. We hope you’ll find these one-stop sources highly useful.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15</a:t>
            </a:fld>
            <a:endParaRPr lang="en-US"/>
          </a:p>
        </p:txBody>
      </p:sp>
    </p:spTree>
    <p:extLst>
      <p:ext uri="{BB962C8B-B14F-4D97-AF65-F5344CB8AC3E}">
        <p14:creationId xmlns:p14="http://schemas.microsoft.com/office/powerpoint/2010/main" val="36930666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 typeface="Arial" panose="020B0604020202020204" pitchFamily="34" charset="0"/>
              <a:buChar char="•"/>
            </a:pPr>
            <a:r>
              <a:rPr lang="en-US" b="0" dirty="0">
                <a:latin typeface="+mn-lt"/>
                <a:cs typeface="Arial" charset="0"/>
              </a:rPr>
              <a:t>As you know, the design, building, maintenance, repair, and modernization of our nation’s infrastructure form the core of many civil engineers' work. </a:t>
            </a:r>
            <a:r>
              <a:rPr lang="en-US" b="1" u="sng" dirty="0">
                <a:latin typeface="+mn-lt"/>
                <a:cs typeface="Arial" charset="0"/>
              </a:rPr>
              <a:t>We are the stewards of infrastructure, responsible for ensuring the health, safety, and welfare of the public</a:t>
            </a:r>
            <a:r>
              <a:rPr lang="en-US" b="0" dirty="0">
                <a:latin typeface="+mn-lt"/>
                <a:cs typeface="Arial" charset="0"/>
              </a:rPr>
              <a:t>, who rely on all types of infrastructure every day. </a:t>
            </a:r>
          </a:p>
          <a:p>
            <a:pPr marL="178024" indent="-178024" eaLnBrk="1" hangingPunct="1">
              <a:spcBef>
                <a:spcPct val="0"/>
              </a:spcBef>
              <a:buFontTx/>
              <a:buChar char="•"/>
            </a:pPr>
            <a:endParaRPr lang="en-US" b="0" dirty="0">
              <a:latin typeface="+mn-lt"/>
              <a:cs typeface="Arial" charset="0"/>
            </a:endParaRPr>
          </a:p>
          <a:p>
            <a:pPr marL="178024" indent="-178024" eaLnBrk="1" hangingPunct="1">
              <a:spcBef>
                <a:spcPct val="0"/>
              </a:spcBef>
              <a:buFontTx/>
              <a:buChar char="•"/>
            </a:pPr>
            <a:r>
              <a:rPr lang="en-US" b="0" dirty="0">
                <a:latin typeface="+mn-lt"/>
                <a:cs typeface="Arial" charset="0"/>
              </a:rPr>
              <a:t>Yet, our nation’s infrastructure is aging, with significant consequences to the economy and daily life. </a:t>
            </a:r>
          </a:p>
          <a:p>
            <a:pPr marL="178024" indent="-178024" eaLnBrk="1" hangingPunct="1">
              <a:spcBef>
                <a:spcPct val="0"/>
              </a:spcBef>
              <a:buFontTx/>
              <a:buChar char="•"/>
            </a:pPr>
            <a:endParaRPr lang="en-US" b="0" dirty="0">
              <a:latin typeface="+mn-lt"/>
              <a:cs typeface="Arial" charset="0"/>
            </a:endParaRPr>
          </a:p>
          <a:p>
            <a:pPr marL="178024" indent="-178024" eaLnBrk="1" hangingPunct="1">
              <a:spcBef>
                <a:spcPct val="0"/>
              </a:spcBef>
              <a:buFontTx/>
              <a:buChar char="•"/>
            </a:pPr>
            <a:r>
              <a:rPr lang="en-US" b="0" dirty="0">
                <a:latin typeface="+mn-lt"/>
                <a:cs typeface="Arial" charset="0"/>
              </a:rPr>
              <a:t>At the same time, a history of overuse and degradation of the Earth’s natural resources and environmental systems has dangerously altered the availability of these resources and compromised the systems’ capacity and ability to adapt. </a:t>
            </a:r>
          </a:p>
          <a:p>
            <a:pPr marL="178024" indent="-178024" eaLnBrk="1" hangingPunct="1">
              <a:spcBef>
                <a:spcPct val="0"/>
              </a:spcBef>
              <a:buFontTx/>
              <a:buChar char="•"/>
            </a:pPr>
            <a:endParaRPr lang="en-US" b="0" dirty="0">
              <a:latin typeface="+mn-lt"/>
              <a:cs typeface="Arial" charset="0"/>
            </a:endParaRPr>
          </a:p>
          <a:p>
            <a:pPr marL="178024" indent="-178024" eaLnBrk="1" hangingPunct="1">
              <a:spcBef>
                <a:spcPct val="0"/>
              </a:spcBef>
              <a:buFontTx/>
              <a:buChar char="•"/>
            </a:pPr>
            <a:r>
              <a:rPr lang="en-US" b="0" dirty="0">
                <a:latin typeface="+mn-lt"/>
                <a:cs typeface="Arial" charset="0"/>
              </a:rPr>
              <a:t>Assumptions previously used in the design of infrastructure are no longer adequate, particularly given the uncertainty of future conditions. </a:t>
            </a:r>
          </a:p>
          <a:p>
            <a:pPr marL="178024" indent="-178024" eaLnBrk="1" hangingPunct="1">
              <a:spcBef>
                <a:spcPct val="0"/>
              </a:spcBef>
              <a:buFontTx/>
              <a:buChar char="•"/>
            </a:pPr>
            <a:endParaRPr lang="en-US" b="0" dirty="0">
              <a:latin typeface="+mn-lt"/>
              <a:cs typeface="Arial" charset="0"/>
            </a:endParaRPr>
          </a:p>
          <a:p>
            <a:pPr marL="178024" indent="-178024" eaLnBrk="1" hangingPunct="1">
              <a:spcBef>
                <a:spcPct val="0"/>
              </a:spcBef>
              <a:buFontTx/>
              <a:buChar char="•"/>
            </a:pPr>
            <a:r>
              <a:rPr lang="en-US" b="1" u="sng" dirty="0">
                <a:latin typeface="+mn-lt"/>
                <a:cs typeface="Arial" charset="0"/>
              </a:rPr>
              <a:t>Our current approaches, standards, methodologies do not address the full needs of people and communities.</a:t>
            </a:r>
          </a:p>
          <a:p>
            <a:pPr marL="178024" indent="-178024" eaLnBrk="1" hangingPunct="1">
              <a:spcBef>
                <a:spcPct val="0"/>
              </a:spcBef>
              <a:buFontTx/>
              <a:buChar char="•"/>
            </a:pPr>
            <a:endParaRPr lang="en-US" b="1" u="sng" dirty="0">
              <a:latin typeface="+mn-lt"/>
              <a:cs typeface="Arial" charset="0"/>
            </a:endParaRPr>
          </a:p>
          <a:p>
            <a:pPr marL="178024" indent="-178024" eaLnBrk="1" hangingPunct="1">
              <a:spcBef>
                <a:spcPct val="0"/>
              </a:spcBef>
              <a:buFontTx/>
              <a:buChar char="•"/>
            </a:pPr>
            <a:endParaRPr lang="en-US" b="0" dirty="0">
              <a:latin typeface="+mn-lt"/>
              <a:cs typeface="Arial" charset="0"/>
            </a:endParaRPr>
          </a:p>
          <a:p>
            <a:pPr marL="178024" indent="-178024" eaLnBrk="1" hangingPunct="1">
              <a:spcBef>
                <a:spcPct val="0"/>
              </a:spcBef>
              <a:buFontTx/>
              <a:buChar char="•"/>
            </a:pPr>
            <a:endParaRPr lang="en-US" b="1" dirty="0">
              <a:latin typeface="Arial" charset="0"/>
              <a:cs typeface="Arial" charset="0"/>
            </a:endParaRPr>
          </a:p>
          <a:p>
            <a:pPr marL="178024" indent="-178024" eaLnBrk="1" hangingPunct="1">
              <a:spcBef>
                <a:spcPct val="0"/>
              </a:spcBef>
              <a:buFontTx/>
              <a:buChar char="•"/>
            </a:pPr>
            <a:endParaRPr lang="en-US" b="1" dirty="0">
              <a:latin typeface="Arial" charset="0"/>
              <a:cs typeface="Arial" charset="0"/>
            </a:endParaRPr>
          </a:p>
          <a:p>
            <a:pPr marL="178024" indent="-178024" eaLnBrk="1" hangingPunct="1">
              <a:spcBef>
                <a:spcPct val="0"/>
              </a:spcBef>
              <a:buFontTx/>
              <a:buChar char="•"/>
            </a:pPr>
            <a:endParaRPr lang="en-US" b="1" dirty="0">
              <a:latin typeface="Arial" charset="0"/>
              <a:cs typeface="Arial" charset="0"/>
            </a:endParaRPr>
          </a:p>
          <a:p>
            <a:pPr marL="178024" indent="-178024" eaLnBrk="1" hangingPunct="1">
              <a:spcBef>
                <a:spcPct val="0"/>
              </a:spcBef>
              <a:buFontTx/>
              <a:buChar char="•"/>
            </a:pPr>
            <a:endParaRPr lang="en-US" b="1" dirty="0">
              <a:latin typeface="Arial" charset="0"/>
              <a:cs typeface="Arial" charset="0"/>
            </a:endParaRPr>
          </a:p>
          <a:p>
            <a:pPr marL="178024" indent="-178024" eaLnBrk="1" hangingPunct="1">
              <a:spcBef>
                <a:spcPct val="0"/>
              </a:spcBef>
              <a:buFontTx/>
              <a:buChar char="•"/>
            </a:pPr>
            <a:endParaRPr lang="en-US" b="1" dirty="0">
              <a:latin typeface="Arial" charset="0"/>
              <a:cs typeface="Arial" charset="0"/>
            </a:endParaRPr>
          </a:p>
          <a:p>
            <a:pPr marL="178024" indent="-178024" eaLnBrk="1" hangingPunct="1">
              <a:spcBef>
                <a:spcPct val="0"/>
              </a:spcBef>
              <a:buFontTx/>
              <a:buChar char="•"/>
            </a:pPr>
            <a:endParaRPr lang="en-US" b="1" dirty="0">
              <a:latin typeface="Arial" charset="0"/>
              <a:cs typeface="Arial" charset="0"/>
            </a:endParaRPr>
          </a:p>
          <a:p>
            <a:pPr marL="178024" indent="-178024" eaLnBrk="1" hangingPunct="1">
              <a:spcBef>
                <a:spcPct val="0"/>
              </a:spcBef>
              <a:buFontTx/>
              <a:buChar char="•"/>
            </a:pPr>
            <a:endParaRPr lang="en-US" b="1" dirty="0">
              <a:latin typeface="Arial" charset="0"/>
              <a:cs typeface="Arial" charset="0"/>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93120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u="sng" dirty="0">
                <a:latin typeface="+mn-lt"/>
                <a:cs typeface="Arial" charset="0"/>
              </a:rPr>
              <a:t>To address the needs of our communities, we need to transform the civil engineering practice.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focus of our engineering efforts must shift from the product of our work—the stormwater management system, the bridge, the building—to the needs and benefits that the project aims to address.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We must consider all possible alternatives before projects and programs are conceived, executed, and operated—that is, “</a:t>
            </a:r>
            <a:r>
              <a:rPr lang="en-US" b="1" dirty="0"/>
              <a:t>do the right project</a:t>
            </a:r>
            <a:r>
              <a:rPr lang="en-US" dirty="0"/>
              <a:t>.”</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While “doing the right project,” we must still “</a:t>
            </a:r>
            <a:r>
              <a:rPr lang="en-US" b="1" dirty="0"/>
              <a:t>do the project right</a:t>
            </a:r>
            <a:r>
              <a:rPr lang="en-US" dirty="0"/>
              <a:t>.”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We must develop new standards and protocols that are performance-based rather than prescriptive. Those standards must address sustainability and resiliency of infrastructure to ensure communities safety and its ability to recover from natural and manmade disruptions.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To apply the principles of sustainable development, we need to </a:t>
            </a:r>
            <a:r>
              <a:rPr lang="en-US" b="1" dirty="0"/>
              <a:t>expand our technical capacity </a:t>
            </a:r>
            <a:r>
              <a:rPr lang="en-US" dirty="0"/>
              <a:t>through new training and professional development.</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And finally to achieve this transformation, we must </a:t>
            </a:r>
            <a:r>
              <a:rPr lang="en-US" b="1" dirty="0"/>
              <a:t>advocate and communicate </a:t>
            </a:r>
            <a:r>
              <a:rPr lang="en-US" dirty="0"/>
              <a:t>the reasons for these changes with the stakeholders. So that the public will demand environmentally, economically, and socially sustainable infrastructure that meets the needs of society and allows for healthy, thriving communities.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This is the </a:t>
            </a:r>
            <a:r>
              <a:rPr lang="en-US" b="1" dirty="0"/>
              <a:t>roadmap to sustainable development</a:t>
            </a:r>
            <a:r>
              <a:rPr lang="en-US" dirty="0"/>
              <a:t>.</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7796670-C6C7-45D9-B62E-E246342034A0}" type="slidenum">
              <a:rPr lang="en-US" smtClean="0"/>
              <a:t>17</a:t>
            </a:fld>
            <a:endParaRPr lang="en-US"/>
          </a:p>
        </p:txBody>
      </p:sp>
    </p:spTree>
    <p:extLst>
      <p:ext uri="{BB962C8B-B14F-4D97-AF65-F5344CB8AC3E}">
        <p14:creationId xmlns:p14="http://schemas.microsoft.com/office/powerpoint/2010/main" val="801779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changing profession also demands that civil engineers must have the leadership skills along with professional skills like writing and public speaking.</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Recognizing this, ASCE has created several leadership training programs to help you develop these valuable skills.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Be sure to watch out for leadership opportunities from the Committee on Younger Members.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While the Younger Member Council events typically occur in conjunction with the MRLCs, the Committee on Younger Members wanted to give members a chance to meet face-to-face after this year’s MRLCs were held virtually.</a:t>
            </a:r>
          </a:p>
          <a:p>
            <a:pPr marL="0" indent="0">
              <a:buFont typeface="Arial" panose="020B0604020202020204" pitchFamily="34" charset="0"/>
              <a:buNone/>
            </a:pPr>
            <a:endParaRPr lang="en-US" dirty="0"/>
          </a:p>
          <a:p>
            <a:pPr marL="171450" indent="-171450">
              <a:buFont typeface="Arial" panose="020B0604020202020204" pitchFamily="34" charset="0"/>
              <a:buChar char="•"/>
            </a:pPr>
            <a:r>
              <a:rPr lang="en-US" dirty="0"/>
              <a:t>The 3-day </a:t>
            </a:r>
            <a:r>
              <a:rPr lang="en-US" b="1" dirty="0"/>
              <a:t>YMC+</a:t>
            </a:r>
            <a:r>
              <a:rPr lang="en-US" dirty="0"/>
              <a:t> events held this summer invited younger members across the country to engage and network with industry professionals while sharpening their leadership skills and ensuring each younger member group and younger member forum has representation at the regional and annual Business Meeting.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ASCE’s updated </a:t>
            </a:r>
            <a:r>
              <a:rPr lang="en-US" b="1" dirty="0"/>
              <a:t>Power Skills Workshops</a:t>
            </a:r>
            <a:r>
              <a:rPr lang="en-US" dirty="0"/>
              <a:t> are free webinars offered virtually to members Sections, Branches, Younger Member Groups, and other ASCE local groups by request on the following topics:</a:t>
            </a:r>
            <a:endParaRPr lang="en-US" sz="1800" dirty="0">
              <a:effectLst/>
              <a:highlight>
                <a:srgbClr val="FFFF00"/>
              </a:highlight>
              <a:latin typeface="Calibri" panose="020F0502020204030204" pitchFamily="34" charset="0"/>
              <a:ea typeface="Calibri" panose="020F0502020204030204" pitchFamily="34" charset="0"/>
            </a:endParaRPr>
          </a:p>
          <a:p>
            <a:pPr marL="228600" lvl="1" indent="-173736">
              <a:buFont typeface="Courier New" panose="02070309020205020404" pitchFamily="49" charset="0"/>
              <a:buChar char="o"/>
            </a:pPr>
            <a:r>
              <a:rPr lang="en-US" dirty="0"/>
              <a:t>Effective Communication </a:t>
            </a:r>
          </a:p>
          <a:p>
            <a:pPr marL="228600" lvl="1" indent="-173736">
              <a:buFont typeface="Courier New" panose="02070309020205020404" pitchFamily="49" charset="0"/>
              <a:buChar char="o"/>
            </a:pPr>
            <a:r>
              <a:rPr lang="en-US" dirty="0"/>
              <a:t>Government Relations University</a:t>
            </a:r>
          </a:p>
          <a:p>
            <a:pPr marL="228600" lvl="1" indent="-173736">
              <a:buFont typeface="Courier New" panose="02070309020205020404" pitchFamily="49" charset="0"/>
              <a:buChar char="o"/>
            </a:pPr>
            <a:r>
              <a:rPr lang="en-US" dirty="0"/>
              <a:t>Government Relations &amp; Public Relations University</a:t>
            </a:r>
          </a:p>
          <a:p>
            <a:pPr marL="228600" marR="0" lvl="1" indent="-173736">
              <a:spcBef>
                <a:spcPts val="0"/>
              </a:spcBef>
              <a:spcAft>
                <a:spcPts val="0"/>
              </a:spcAft>
              <a:buFont typeface="Courier New" panose="02070309020205020404" pitchFamily="49" charset="0"/>
              <a:buChar char="o"/>
            </a:pPr>
            <a:r>
              <a:rPr lang="en-US" dirty="0"/>
              <a:t>Justice, Equity, Diversity, and Inclusion </a:t>
            </a:r>
          </a:p>
          <a:p>
            <a:pPr marL="228600" marR="0" lvl="1" indent="-173736">
              <a:spcBef>
                <a:spcPts val="0"/>
              </a:spcBef>
              <a:spcAft>
                <a:spcPts val="0"/>
              </a:spcAft>
              <a:buFont typeface="Courier New" panose="02070309020205020404" pitchFamily="49" charset="0"/>
              <a:buChar char="o"/>
            </a:pPr>
            <a:r>
              <a:rPr lang="en-US" dirty="0"/>
              <a:t>Leadership Integrity </a:t>
            </a:r>
          </a:p>
          <a:p>
            <a:pPr marL="228600" marR="0" lvl="1" indent="-173736">
              <a:spcBef>
                <a:spcPts val="0"/>
              </a:spcBef>
              <a:spcAft>
                <a:spcPts val="0"/>
              </a:spcAft>
              <a:buFont typeface="Courier New" panose="02070309020205020404" pitchFamily="49" charset="0"/>
              <a:buChar char="o"/>
            </a:pPr>
            <a:r>
              <a:rPr lang="en-US" dirty="0"/>
              <a:t>Public Relations University </a:t>
            </a:r>
          </a:p>
        </p:txBody>
      </p:sp>
      <p:sp>
        <p:nvSpPr>
          <p:cNvPr id="4" name="Slide Number Placeholder 3"/>
          <p:cNvSpPr>
            <a:spLocks noGrp="1"/>
          </p:cNvSpPr>
          <p:nvPr>
            <p:ph type="sldNum" sz="quarter" idx="10"/>
          </p:nvPr>
        </p:nvSpPr>
        <p:spPr/>
        <p:txBody>
          <a:bodyPr/>
          <a:lstStyle/>
          <a:p>
            <a:fld id="{37796670-C6C7-45D9-B62E-E246342034A0}" type="slidenum">
              <a:rPr lang="en-US" smtClean="0"/>
              <a:t>18</a:t>
            </a:fld>
            <a:endParaRPr lang="en-US"/>
          </a:p>
        </p:txBody>
      </p:sp>
    </p:spTree>
    <p:extLst>
      <p:ext uri="{BB962C8B-B14F-4D97-AF65-F5344CB8AC3E}">
        <p14:creationId xmlns:p14="http://schemas.microsoft.com/office/powerpoint/2010/main" val="35350043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sz="1200" dirty="0">
                <a:highlight>
                  <a:srgbClr val="FFFF00"/>
                </a:highlight>
                <a:latin typeface="+mn-lt"/>
                <a:cs typeface="Arial" charset="0"/>
              </a:rPr>
              <a:t>A tool that gives you a bigger voice as a civil engineer is our 2021 Infrastructure Report Card for America’s Infrastructure.</a:t>
            </a:r>
          </a:p>
          <a:p>
            <a:pPr marL="0" indent="0">
              <a:buFont typeface="Arial"/>
              <a:buNone/>
            </a:pPr>
            <a:endParaRPr lang="en-US" b="1" u="sng" dirty="0">
              <a:highlight>
                <a:srgbClr val="FFFF00"/>
              </a:highlight>
            </a:endParaRPr>
          </a:p>
          <a:p>
            <a:pPr marL="171450" lvl="0" indent="-171450">
              <a:buFont typeface="Arial"/>
              <a:buChar char="•"/>
            </a:pPr>
            <a:r>
              <a:rPr lang="en-US" b="0" u="none" dirty="0">
                <a:highlight>
                  <a:srgbClr val="FFFF00"/>
                </a:highlight>
              </a:rPr>
              <a:t>The </a:t>
            </a:r>
            <a:r>
              <a:rPr lang="en-US" b="1" u="none" dirty="0">
                <a:highlight>
                  <a:srgbClr val="FFFF00"/>
                </a:highlight>
              </a:rPr>
              <a:t>Report Card </a:t>
            </a:r>
            <a:r>
              <a:rPr lang="en-US" b="0" u="none" dirty="0">
                <a:highlight>
                  <a:srgbClr val="FFFF00"/>
                </a:highlight>
              </a:rPr>
              <a:t>provides you with the opportunity to share your expert assessment of the overall condition of our infrastructure systems with a public audience – specifically lawmakers and the media. </a:t>
            </a:r>
            <a:endParaRPr lang="en-US" dirty="0"/>
          </a:p>
          <a:p>
            <a:pPr marL="0" lvl="1"/>
            <a:endParaRPr lang="en-US" dirty="0"/>
          </a:p>
          <a:p>
            <a:pPr marL="171450" lvl="1" indent="-171450">
              <a:buFont typeface="Arial" panose="020B0604020202020204" pitchFamily="34" charset="0"/>
              <a:buChar char="•"/>
            </a:pPr>
            <a:r>
              <a:rPr lang="en-US" dirty="0"/>
              <a:t>Every four years since 1998, we’ve prepared a comprehensive assessment of the nation’s major infrastructure categories in our Infrastructure Report Card. Using a simple, familiar A to F school report card format, the Report Card examines current infrastructure conditions and needs, assigning grades and making recommendations to raise them.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15F7F80-210A-4979-892F-5A76666A8EF1}" type="slidenum">
              <a:rPr lang="en-US"/>
              <a:t>19</a:t>
            </a:fld>
            <a:endParaRPr lang="en-US"/>
          </a:p>
        </p:txBody>
      </p:sp>
    </p:spTree>
    <p:extLst>
      <p:ext uri="{BB962C8B-B14F-4D97-AF65-F5344CB8AC3E}">
        <p14:creationId xmlns:p14="http://schemas.microsoft.com/office/powerpoint/2010/main" val="18287133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For the first time ever in 2021 Report Card, America’s cumulative GPA is a C-. This GPA is improved slightly from a “D+” in 2017, indicating we’ve made progress around the margins in some infrastructure areas. However, eleven categories are still in the “D” range. </a:t>
            </a:r>
          </a:p>
          <a:p>
            <a:endParaRPr lang="en-US" dirty="0">
              <a:cs typeface="Calibri"/>
            </a:endParaRPr>
          </a:p>
          <a:p>
            <a:pPr marL="171450" indent="-171450">
              <a:buFont typeface="Arial" panose="020B0604020202020204" pitchFamily="34" charset="0"/>
              <a:buChar char="•"/>
            </a:pPr>
            <a:r>
              <a:rPr lang="en-US" dirty="0"/>
              <a:t>Those include much of the infrastructure Americans interact most closely with every day like roads, transit, and dams and levees. Often, these categories are where we’ve failed to make investments needed to maintain the assets that were built 50 years or longer ago. </a:t>
            </a:r>
          </a:p>
          <a:p>
            <a:endParaRPr lang="en-US" dirty="0"/>
          </a:p>
          <a:p>
            <a:pPr marL="171450" indent="-171450">
              <a:buFont typeface="Arial" panose="020B0604020202020204" pitchFamily="34" charset="0"/>
              <a:buChar char="•"/>
            </a:pPr>
            <a:r>
              <a:rPr lang="en-US" dirty="0"/>
              <a:t>Transit is a glaring example of this, receiving the lowest grade of a D- because of the growing backlog of needs, lack of access for nearly half of Americans, and aging major systems.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Rail received the highest grade. Our nation’s freight rail system is a strong network largely supported through direct shipper fees — investing on average over $260,000 per mile. However, our passenger rail system – i.e. Amtrak – is plagued by a lack of federal support, leading to a current state of good repair backlog at $45.2 billion. </a:t>
            </a:r>
            <a:endParaRPr lang="en-US" dirty="0">
              <a:cs typeface="Calibri" panose="020F0502020204030204"/>
            </a:endParaRPr>
          </a:p>
          <a:p>
            <a:endParaRPr lang="en-US" dirty="0">
              <a:cs typeface="Calibri" panose="020F0502020204030204"/>
            </a:endParaRPr>
          </a:p>
          <a:p>
            <a:pPr marL="171450" indent="-171450">
              <a:buFont typeface="Arial" panose="020B0604020202020204" pitchFamily="34" charset="0"/>
              <a:buChar char="•"/>
            </a:pPr>
            <a:r>
              <a:rPr lang="en-US" dirty="0"/>
              <a:t>Overall in 2021, five categories – aviation, drinking water, energy, inland waterways, and ports – benefitted from increased federal funding and improved asset management. These grade bumps contributed to the improved GPA. </a:t>
            </a:r>
          </a:p>
          <a:p>
            <a:endParaRPr lang="en-US" dirty="0">
              <a:cs typeface="Calibri"/>
            </a:endParaRPr>
          </a:p>
          <a:p>
            <a:pPr marL="171450" indent="-171450">
              <a:buFont typeface="Arial" panose="020B0604020202020204" pitchFamily="34" charset="0"/>
              <a:buChar char="•"/>
            </a:pPr>
            <a:r>
              <a:rPr lang="en-US" dirty="0"/>
              <a:t>One category, bridges, saw its grade go from a C+ to a C. The rate of bridge improvements has slowed and at the current investment rate, it will take us until 2071 to make all the repairs necessary – not even accounting for the additional needs to come in that time. </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D15F7F80-210A-4979-892F-5A76666A8EF1}" type="slidenum">
              <a:rPr lang="en-US"/>
              <a:t>20</a:t>
            </a:fld>
            <a:endParaRPr lang="en-US"/>
          </a:p>
        </p:txBody>
      </p:sp>
    </p:spTree>
    <p:extLst>
      <p:ext uri="{BB962C8B-B14F-4D97-AF65-F5344CB8AC3E}">
        <p14:creationId xmlns:p14="http://schemas.microsoft.com/office/powerpoint/2010/main" val="26535088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In late March 2021, President Biden introduced a proposal that would become the Infrastructure Investment and Jobs Act. Negotiations continued throughout the spring and summer in Congress. </a:t>
            </a:r>
          </a:p>
          <a:p>
            <a:pPr marL="0" marR="0" lvl="0" indent="0" algn="l" defTabSz="914400" rtl="0" eaLnBrk="1" fontAlgn="auto" latinLnBrk="0" hangingPunct="1">
              <a:lnSpc>
                <a:spcPct val="200000"/>
              </a:lnSpc>
              <a:spcBef>
                <a:spcPts val="0"/>
              </a:spcBef>
              <a:spcAft>
                <a:spcPts val="0"/>
              </a:spcAft>
              <a:buClrTx/>
              <a:buSzTx/>
              <a:buFont typeface="Arial" panose="020B0604020202020204" pitchFamily="34" charset="0"/>
              <a:buNone/>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dirty="0">
                <a:ea typeface="Times New Roman" panose="02020603050405020304" pitchFamily="18" charset="0"/>
              </a:rPr>
              <a:t>The Infrastructure Investment and Jobs Act is a $1.2 trillion bill that invests in all 17 infrastructure report card categories. Here’s a breakdown of some of that funding:</a:t>
            </a:r>
          </a:p>
          <a:p>
            <a:pPr marL="0" indent="0">
              <a:buFont typeface="Arial" panose="020B0604020202020204" pitchFamily="34" charset="0"/>
              <a:buNone/>
            </a:pPr>
            <a:endParaRPr lang="en-US" dirty="0"/>
          </a:p>
          <a:p>
            <a:pPr marL="628650" lvl="1" indent="-171450">
              <a:buFont typeface="Arial" panose="020B0604020202020204" pitchFamily="34" charset="0"/>
              <a:buChar char="•"/>
            </a:pPr>
            <a:r>
              <a:rPr lang="en-US" b="1" dirty="0"/>
              <a:t>In Roads and Bridges, </a:t>
            </a:r>
            <a:r>
              <a:rPr lang="en-US" b="0" dirty="0"/>
              <a:t>the IIJA provides approximately $493 billion over five years, compared with the $303 billion provided through the FAST Act. </a:t>
            </a:r>
            <a:r>
              <a:rPr lang="en-US" dirty="0"/>
              <a:t>In total, the Report Card found a $1.2 trillion, 10-year funding gap for surface transportation, so the IIJA goes a long, long way toward closing that gap.</a:t>
            </a:r>
          </a:p>
          <a:p>
            <a:pPr marL="628650" lvl="1" indent="-171450">
              <a:buFont typeface="Arial" panose="020B0604020202020204" pitchFamily="34" charset="0"/>
              <a:buChar char="•"/>
            </a:pPr>
            <a:r>
              <a:rPr lang="en-US" b="1" dirty="0"/>
              <a:t>In transit, </a:t>
            </a:r>
            <a:r>
              <a:rPr lang="en-US" b="0" dirty="0"/>
              <a:t>one of our starkest findings from the Failure to Act series is just how big our transit investment gap is forecasted to grow over the next 10 years, should funding remain stagnant. Fortunately, the IIJA reverses decades of disinvestment in our bus and subway networks, as well as in rural transit infrastructure. The bill provides $90 billion. In total, our FTA report found a current $176 billion transit backlog.</a:t>
            </a:r>
          </a:p>
          <a:p>
            <a:pPr marL="628650" lvl="1" indent="-171450">
              <a:buFont typeface="Arial" panose="020B0604020202020204" pitchFamily="34" charset="0"/>
              <a:buChar char="•"/>
            </a:pPr>
            <a:r>
              <a:rPr lang="en-US" b="1" dirty="0"/>
              <a:t>Water </a:t>
            </a:r>
            <a:r>
              <a:rPr lang="en-US" b="0" dirty="0"/>
              <a:t>and wastewater is another positive story. Investment will grow from about $55 billion currently to $125 billion when looking at both loan and grant programs. </a:t>
            </a:r>
            <a:r>
              <a:rPr lang="en-US" b="0" i="0" dirty="0">
                <a:solidFill>
                  <a:srgbClr val="474747"/>
                </a:solidFill>
                <a:effectLst/>
                <a:latin typeface="Open Sans" panose="020B0606030504020204" pitchFamily="34" charset="0"/>
              </a:rPr>
              <a:t>In 2017, the federal government provided just four percent of capital investment in water and wastewater infrastructure, down from 31 percent in 1977.  The IIJA will stem the tide and reverse course.</a:t>
            </a:r>
          </a:p>
          <a:p>
            <a:pPr marL="628650" lvl="1" indent="-171450">
              <a:buFont typeface="Arial" panose="020B0604020202020204" pitchFamily="34" charset="0"/>
              <a:buChar char="•"/>
            </a:pPr>
            <a:r>
              <a:rPr lang="en-US" b="1" i="0" dirty="0">
                <a:solidFill>
                  <a:srgbClr val="474747"/>
                </a:solidFill>
                <a:effectLst/>
                <a:latin typeface="Open Sans" panose="020B0606030504020204" pitchFamily="34" charset="0"/>
              </a:rPr>
              <a:t>Port and inland waterway investment </a:t>
            </a:r>
            <a:r>
              <a:rPr lang="en-US" b="0" i="0" dirty="0">
                <a:solidFill>
                  <a:srgbClr val="474747"/>
                </a:solidFill>
                <a:effectLst/>
                <a:latin typeface="Open Sans" panose="020B0606030504020204" pitchFamily="34" charset="0"/>
              </a:rPr>
              <a:t>will go from about $1 billion a year to $17 billion over five years with plussed up INFRA programs and funding for the inland waterway system.</a:t>
            </a:r>
          </a:p>
          <a:p>
            <a:pPr marL="628650" lvl="1" indent="-171450">
              <a:buFont typeface="Arial" panose="020B0604020202020204" pitchFamily="34" charset="0"/>
              <a:buChar char="•"/>
            </a:pPr>
            <a:r>
              <a:rPr lang="en-US" b="1" i="0" dirty="0">
                <a:solidFill>
                  <a:srgbClr val="474747"/>
                </a:solidFill>
                <a:effectLst/>
                <a:latin typeface="Open Sans" panose="020B0606030504020204" pitchFamily="34" charset="0"/>
              </a:rPr>
              <a:t>Airports</a:t>
            </a:r>
            <a:r>
              <a:rPr lang="en-US" b="0" i="0" dirty="0">
                <a:solidFill>
                  <a:srgbClr val="474747"/>
                </a:solidFill>
                <a:effectLst/>
                <a:latin typeface="Open Sans" panose="020B0606030504020204" pitchFamily="34" charset="0"/>
              </a:rPr>
              <a:t> and </a:t>
            </a:r>
            <a:r>
              <a:rPr lang="en-US" b="1" i="0" dirty="0">
                <a:solidFill>
                  <a:srgbClr val="474747"/>
                </a:solidFill>
                <a:effectLst/>
                <a:latin typeface="Open Sans" panose="020B0606030504020204" pitchFamily="34" charset="0"/>
              </a:rPr>
              <a:t>dams and levee, </a:t>
            </a:r>
            <a:r>
              <a:rPr lang="en-US" b="0" i="0" dirty="0">
                <a:solidFill>
                  <a:srgbClr val="474747"/>
                </a:solidFill>
                <a:effectLst/>
                <a:latin typeface="Open Sans" panose="020B0606030504020204" pitchFamily="34" charset="0"/>
              </a:rPr>
              <a:t>with airports set to receive $25 billion over five years to address landside and runway capacity challenges and dam safety, respectively.</a:t>
            </a:r>
            <a:endParaRPr lang="en-US" dirty="0"/>
          </a:p>
          <a:p>
            <a:pPr marL="171450" indent="-171450">
              <a:lnSpc>
                <a:spcPct val="150000"/>
              </a:lnSpc>
              <a:buFont typeface="Arial" panose="020B0604020202020204" pitchFamily="34" charset="0"/>
              <a:buChar char="•"/>
            </a:pPr>
            <a:endParaRPr lang="en-US" sz="1200" dirty="0">
              <a:solidFill>
                <a:schemeClr val="bg1"/>
              </a:solidFill>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The largest-ever investment in resilient infrastructure ($50 billion+)</a:t>
            </a:r>
          </a:p>
          <a:p>
            <a:pPr marL="171450" lvl="0" indent="-171450">
              <a:lnSpc>
                <a:spcPct val="150000"/>
              </a:lnSpc>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ROI of $1.4 trillion of economic activity over 8 years</a:t>
            </a:r>
          </a:p>
          <a:p>
            <a:pPr marL="171450" lvl="0" indent="-171450">
              <a:lnSpc>
                <a:spcPct val="150000"/>
              </a:lnSpc>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In total, there are 43 recommendations to raise the grade that appear in IIJA legislation.</a:t>
            </a:r>
          </a:p>
          <a:p>
            <a:endParaRPr lang="en-US" dirty="0"/>
          </a:p>
        </p:txBody>
      </p:sp>
      <p:sp>
        <p:nvSpPr>
          <p:cNvPr id="4" name="Slide Number Placeholder 3"/>
          <p:cNvSpPr>
            <a:spLocks noGrp="1"/>
          </p:cNvSpPr>
          <p:nvPr>
            <p:ph type="sldNum" sz="quarter" idx="5"/>
          </p:nvPr>
        </p:nvSpPr>
        <p:spPr/>
        <p:txBody>
          <a:bodyPr/>
          <a:lstStyle/>
          <a:p>
            <a:fld id="{37796670-C6C7-45D9-B62E-E246342034A0}" type="slidenum">
              <a:rPr lang="en-US" smtClean="0"/>
              <a:t>21</a:t>
            </a:fld>
            <a:endParaRPr lang="en-US"/>
          </a:p>
        </p:txBody>
      </p:sp>
    </p:spTree>
    <p:extLst>
      <p:ext uri="{BB962C8B-B14F-4D97-AF65-F5344CB8AC3E}">
        <p14:creationId xmlns:p14="http://schemas.microsoft.com/office/powerpoint/2010/main" val="39425467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u="none" baseline="0" dirty="0">
                <a:latin typeface="+mn-lt"/>
                <a:cs typeface="Arial" panose="020B0604020202020204" pitchFamily="34" charset="0"/>
              </a:rPr>
              <a:t>We will also give you a bigger voice with our </a:t>
            </a:r>
            <a:r>
              <a:rPr lang="en-US" sz="1200" dirty="0">
                <a:latin typeface="+mn-lt"/>
                <a:cs typeface="Arial" panose="020B0604020202020204" pitchFamily="34" charset="0"/>
              </a:rPr>
              <a:t>giant-screen film, </a:t>
            </a:r>
            <a:r>
              <a:rPr lang="en-US" sz="1200" i="1" dirty="0">
                <a:latin typeface="+mn-lt"/>
                <a:cs typeface="Arial" panose="020B0604020202020204" pitchFamily="34" charset="0"/>
              </a:rPr>
              <a:t>Cities of the Future</a:t>
            </a:r>
            <a:r>
              <a:rPr lang="en-US" sz="1200" dirty="0">
                <a:latin typeface="+mn-lt"/>
                <a:cs typeface="Arial" panose="020B0604020202020204" pitchFamily="34" charset="0"/>
              </a:rPr>
              <a:t>. </a:t>
            </a:r>
            <a:endParaRPr lang="en-US" sz="1200" b="0" i="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ASCE has reunited with MacGillivray Freeman Films for another giant-screen feature film, following the successful release of </a:t>
            </a:r>
            <a:r>
              <a:rPr lang="en-US" sz="1200" b="0" i="1" kern="1200" dirty="0">
                <a:solidFill>
                  <a:schemeClr val="tx1"/>
                </a:solidFill>
                <a:effectLst/>
                <a:latin typeface="+mn-lt"/>
                <a:ea typeface="+mn-ea"/>
                <a:cs typeface="+mn-cs"/>
              </a:rPr>
              <a:t>Dream Big</a:t>
            </a:r>
            <a:r>
              <a:rPr lang="en-US" sz="1200" b="0" i="0" kern="1200" dirty="0">
                <a:solidFill>
                  <a:schemeClr val="tx1"/>
                </a:solidFill>
                <a:effectLst/>
                <a:latin typeface="+mn-lt"/>
                <a:ea typeface="+mn-ea"/>
                <a:cs typeface="+mn-cs"/>
              </a:rPr>
              <a:t> in 2017. </a:t>
            </a:r>
          </a:p>
          <a:p>
            <a:pPr marL="0" indent="0">
              <a:buFont typeface="Arial" panose="020B0604020202020204" pitchFamily="34" charset="0"/>
              <a:buNone/>
            </a:pPr>
            <a:endParaRPr lang="en-US"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i="1" kern="1200" dirty="0">
                <a:solidFill>
                  <a:schemeClr val="tx1"/>
                </a:solidFill>
                <a:effectLst/>
                <a:latin typeface="+mn-lt"/>
                <a:ea typeface="+mn-ea"/>
                <a:cs typeface="+mn-cs"/>
              </a:rPr>
              <a:t>Cities of the Future: Reimagining Our World </a:t>
            </a:r>
            <a:r>
              <a:rPr lang="en-US" b="0" i="0" dirty="0">
                <a:solidFill>
                  <a:srgbClr val="FFFFFF"/>
                </a:solidFill>
                <a:effectLst/>
                <a:latin typeface="open-sans-regular"/>
              </a:rPr>
              <a:t>brings Future World Vision concepts to the big screen, preparing civil engineers to lead the future’s infrastructure ideas, based on real engineering data and principles. </a:t>
            </a:r>
          </a:p>
          <a:p>
            <a:pPr marL="0" indent="0">
              <a:buFont typeface="Arial" panose="020B0604020202020204" pitchFamily="34" charset="0"/>
              <a:buNone/>
            </a:pPr>
            <a:endParaRPr lang="en-US" b="0" i="0" dirty="0">
              <a:solidFill>
                <a:srgbClr val="FFFFFF"/>
              </a:solidFill>
              <a:effectLst/>
              <a:latin typeface="open-sans-regular"/>
            </a:endParaRP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Production began in Amsterdam last month (July 2022) with release plans slated for fall 2023.</a:t>
            </a:r>
          </a:p>
          <a:p>
            <a:pPr marL="0" indent="0">
              <a:buFont typeface="Arial" panose="020B0604020202020204" pitchFamily="34" charset="0"/>
              <a:buNone/>
            </a:pPr>
            <a:endParaRPr lang="en-US"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US" b="0" i="0" dirty="0">
                <a:solidFill>
                  <a:srgbClr val="1A1A1A"/>
                </a:solidFill>
                <a:effectLst/>
                <a:latin typeface="Mulish"/>
              </a:rPr>
              <a:t>Like </a:t>
            </a:r>
            <a:r>
              <a:rPr lang="en-US" b="0" i="1" dirty="0">
                <a:solidFill>
                  <a:srgbClr val="1A1A1A"/>
                </a:solidFill>
                <a:effectLst/>
                <a:latin typeface="Mulish"/>
              </a:rPr>
              <a:t>Dream Big</a:t>
            </a:r>
            <a:r>
              <a:rPr lang="en-US" b="0" i="0" dirty="0">
                <a:solidFill>
                  <a:srgbClr val="1A1A1A"/>
                </a:solidFill>
                <a:effectLst/>
                <a:latin typeface="Mulish"/>
              </a:rPr>
              <a:t>, the release is </a:t>
            </a:r>
            <a:r>
              <a:rPr lang="en-US" b="0" i="0" dirty="0">
                <a:solidFill>
                  <a:srgbClr val="000000"/>
                </a:solidFill>
                <a:effectLst/>
                <a:latin typeface="Mulish"/>
              </a:rPr>
              <a:t>part of a larger educational and public outreach program. Working with MacGillivray Freeman Films, we will</a:t>
            </a:r>
            <a:r>
              <a:rPr lang="en-US" b="0" i="1" dirty="0">
                <a:solidFill>
                  <a:srgbClr val="000000"/>
                </a:solidFill>
                <a:effectLst/>
                <a:latin typeface="Mulish"/>
              </a:rPr>
              <a:t> </a:t>
            </a:r>
            <a:r>
              <a:rPr lang="en-US" b="0" i="0" dirty="0">
                <a:solidFill>
                  <a:srgbClr val="000000"/>
                </a:solidFill>
                <a:effectLst/>
                <a:latin typeface="Mulish"/>
              </a:rPr>
              <a:t>help museums coordinate high-profile forums with film screenings, panel sessions, and other activities with a focus on building a shared vision of the future. </a:t>
            </a:r>
          </a:p>
          <a:p>
            <a:pPr marL="0" indent="0">
              <a:buFont typeface="Arial" panose="020B0604020202020204" pitchFamily="34" charset="0"/>
              <a:buNone/>
            </a:pPr>
            <a:endParaRPr lang="en-US" b="0" i="0" dirty="0">
              <a:solidFill>
                <a:srgbClr val="000000"/>
              </a:solidFill>
              <a:effectLst/>
              <a:latin typeface="Mulish"/>
            </a:endParaRPr>
          </a:p>
          <a:p>
            <a:pPr marL="171450" indent="-171450">
              <a:buFont typeface="Arial" panose="020B0604020202020204" pitchFamily="34" charset="0"/>
              <a:buChar char="•"/>
            </a:pPr>
            <a:r>
              <a:rPr lang="en-US" b="0" i="0" dirty="0">
                <a:solidFill>
                  <a:srgbClr val="000000"/>
                </a:solidFill>
                <a:effectLst/>
                <a:latin typeface="Mulish"/>
              </a:rPr>
              <a:t>The ideas and insight gathered from these forums will help us and other engineering organizations with current projects that engineers are designing now for the future.</a:t>
            </a: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59732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 typeface="Arial" panose="020B0604020202020204" pitchFamily="34" charset="0"/>
              <a:buChar char="•"/>
            </a:pPr>
            <a:r>
              <a:rPr lang="en-US" sz="1200" dirty="0">
                <a:latin typeface="+mn-lt"/>
                <a:cs typeface="Arial" charset="0"/>
              </a:rPr>
              <a:t>I’d like to leave you with this thought from Charles Darwin: </a:t>
            </a:r>
            <a:r>
              <a:rPr lang="en-US" sz="1200" b="1" dirty="0">
                <a:solidFill>
                  <a:srgbClr val="005DAA"/>
                </a:solidFill>
                <a:effectLst/>
                <a:latin typeface="Century Gothic" panose="020B0502020202020204" pitchFamily="34" charset="0"/>
                <a:ea typeface="Calibri" panose="020F0502020204030204" pitchFamily="34" charset="0"/>
              </a:rPr>
              <a:t>it is not the strongest of the species, nor the most intelligent, that survives. Rather, the species that survives is the one that is most adaptable to its changing environment.</a:t>
            </a:r>
          </a:p>
          <a:p>
            <a:pPr marL="171450" indent="-171450" eaLnBrk="1" hangingPunct="1">
              <a:spcBef>
                <a:spcPct val="0"/>
              </a:spcBef>
              <a:buFont typeface="Arial" panose="020B0604020202020204" pitchFamily="34" charset="0"/>
              <a:buChar char="•"/>
            </a:pPr>
            <a:endParaRPr lang="en-US" sz="1200" b="1" dirty="0">
              <a:solidFill>
                <a:srgbClr val="0070C0"/>
              </a:solidFill>
              <a:latin typeface="+mn-lt"/>
              <a:cs typeface="Times New Roman" pitchFamily="18" charset="0"/>
            </a:endParaRPr>
          </a:p>
          <a:p>
            <a:pPr marL="171450" indent="-171450" eaLnBrk="1" hangingPunct="1">
              <a:spcBef>
                <a:spcPct val="0"/>
              </a:spcBef>
              <a:buFont typeface="Arial" panose="020B0604020202020204" pitchFamily="34" charset="0"/>
              <a:buChar char="•"/>
            </a:pPr>
            <a:r>
              <a:rPr lang="en-US" sz="1200" b="1" u="sng" dirty="0">
                <a:latin typeface="+mn-lt"/>
                <a:cs typeface="Arial" charset="0"/>
              </a:rPr>
              <a:t>How will you prepare yourself to engineer the future?</a:t>
            </a:r>
          </a:p>
          <a:p>
            <a:pPr marL="171450" indent="-171450" eaLnBrk="1" hangingPunct="1">
              <a:spcBef>
                <a:spcPct val="0"/>
              </a:spcBef>
              <a:buFont typeface="Arial" panose="020B0604020202020204" pitchFamily="34" charset="0"/>
              <a:buChar char="•"/>
            </a:pPr>
            <a:endParaRPr lang="en-US" sz="1200" b="1" u="sng" dirty="0">
              <a:latin typeface="+mn-lt"/>
              <a:cs typeface="Arial" charset="0"/>
            </a:endParaRPr>
          </a:p>
          <a:p>
            <a:pPr marL="171450" indent="-171450" eaLnBrk="1" hangingPunct="1">
              <a:spcBef>
                <a:spcPct val="0"/>
              </a:spcBef>
              <a:buFont typeface="Arial" panose="020B0604020202020204" pitchFamily="34" charset="0"/>
              <a:buChar char="•"/>
            </a:pPr>
            <a:endParaRPr lang="en-US" sz="1200" b="1" u="sng" dirty="0">
              <a:latin typeface="+mn-lt"/>
              <a:cs typeface="Arial" charset="0"/>
            </a:endParaRPr>
          </a:p>
          <a:p>
            <a:pPr marL="171450" indent="-171450" eaLnBrk="1" hangingPunct="1">
              <a:spcBef>
                <a:spcPct val="0"/>
              </a:spcBef>
              <a:buFont typeface="Arial" panose="020B0604020202020204" pitchFamily="34" charset="0"/>
              <a:buChar char="•"/>
            </a:pPr>
            <a:r>
              <a:rPr lang="en-US" sz="1200" dirty="0">
                <a:latin typeface="+mn-lt"/>
                <a:cs typeface="Arial" charset="0"/>
              </a:rPr>
              <a:t>Thank you.</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796670-C6C7-45D9-B62E-E246342034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1794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796670-C6C7-45D9-B62E-E246342034A0}" type="slidenum">
              <a:rPr lang="en-US" smtClean="0"/>
              <a:t>24</a:t>
            </a:fld>
            <a:endParaRPr lang="en-US"/>
          </a:p>
        </p:txBody>
      </p:sp>
    </p:spTree>
    <p:extLst>
      <p:ext uri="{BB962C8B-B14F-4D97-AF65-F5344CB8AC3E}">
        <p14:creationId xmlns:p14="http://schemas.microsoft.com/office/powerpoint/2010/main" val="13389766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Master Title Slide">
    <p:spTree>
      <p:nvGrpSpPr>
        <p:cNvPr id="1" name=""/>
        <p:cNvGrpSpPr/>
        <p:nvPr/>
      </p:nvGrpSpPr>
      <p:grpSpPr>
        <a:xfrm>
          <a:off x="0" y="0"/>
          <a:ext cx="0" cy="0"/>
          <a:chOff x="0" y="0"/>
          <a:chExt cx="0" cy="0"/>
        </a:xfrm>
      </p:grpSpPr>
      <p:sp>
        <p:nvSpPr>
          <p:cNvPr id="9" name="Arrow: Pentagon 8"/>
          <p:cNvSpPr/>
          <p:nvPr userDrawn="1"/>
        </p:nvSpPr>
        <p:spPr>
          <a:xfrm>
            <a:off x="0" y="4110087"/>
            <a:ext cx="10824210" cy="2751631"/>
          </a:xfrm>
          <a:prstGeom prst="homePlate">
            <a:avLst/>
          </a:prstGeom>
          <a:gradFill>
            <a:gsLst>
              <a:gs pos="57000">
                <a:schemeClr val="bg1">
                  <a:alpha val="48000"/>
                </a:schemeClr>
              </a:gs>
              <a:gs pos="100000">
                <a:schemeClr val="bg1">
                  <a:alpha val="25000"/>
                </a:schemeClr>
              </a:gs>
              <a:gs pos="0">
                <a:schemeClr val="bg1">
                  <a:alpha val="97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hasCustomPrompt="1"/>
          </p:nvPr>
        </p:nvSpPr>
        <p:spPr>
          <a:xfrm>
            <a:off x="3739576" y="5438570"/>
            <a:ext cx="6534150" cy="566304"/>
          </a:xfrm>
          <a:prstGeom prst="rect">
            <a:avLst/>
          </a:prstGeom>
        </p:spPr>
        <p:txBody>
          <a:bodyPr/>
          <a:lstStyle>
            <a:lvl1pPr marL="0" indent="0" algn="l">
              <a:buNone/>
              <a:defRPr sz="2000" baseline="0">
                <a:solidFill>
                  <a:srgbClr val="005DAA"/>
                </a:solidFill>
                <a:latin typeface="Century Gothic" panose="020B0502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subtitle style</a:t>
            </a:r>
          </a:p>
        </p:txBody>
      </p:sp>
      <p:sp>
        <p:nvSpPr>
          <p:cNvPr id="2" name="Title 1"/>
          <p:cNvSpPr>
            <a:spLocks noGrp="1"/>
          </p:cNvSpPr>
          <p:nvPr>
            <p:ph type="ctrTitle" hasCustomPrompt="1"/>
          </p:nvPr>
        </p:nvSpPr>
        <p:spPr>
          <a:xfrm>
            <a:off x="3720722" y="4298577"/>
            <a:ext cx="7572886" cy="766763"/>
          </a:xfrm>
          <a:prstGeom prst="rect">
            <a:avLst/>
          </a:prstGeom>
        </p:spPr>
        <p:txBody>
          <a:bodyPr anchor="b">
            <a:normAutofit/>
          </a:bodyPr>
          <a:lstStyle>
            <a:lvl1pPr algn="l">
              <a:defRPr sz="4000">
                <a:solidFill>
                  <a:srgbClr val="005DAA"/>
                </a:solidFill>
                <a:latin typeface="Century Gothic" panose="020B0502020202020204" pitchFamily="34" charset="0"/>
              </a:defRPr>
            </a:lvl1pPr>
          </a:lstStyle>
          <a:p>
            <a:r>
              <a:rPr lang="en-US" dirty="0"/>
              <a:t>Click to edit title style</a:t>
            </a:r>
          </a:p>
        </p:txBody>
      </p:sp>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2804" y="5253829"/>
            <a:ext cx="3544478" cy="1417791"/>
          </a:xfrm>
          <a:prstGeom prst="rect">
            <a:avLst/>
          </a:prstGeom>
        </p:spPr>
      </p:pic>
    </p:spTree>
    <p:extLst>
      <p:ext uri="{BB962C8B-B14F-4D97-AF65-F5344CB8AC3E}">
        <p14:creationId xmlns:p14="http://schemas.microsoft.com/office/powerpoint/2010/main" val="1050705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End of slide Titl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0" y="4960620"/>
            <a:ext cx="10824210" cy="1897380"/>
          </a:xfrm>
          <a:prstGeom prst="homePlate">
            <a:avLst/>
          </a:prstGeom>
          <a:gradFill>
            <a:gsLst>
              <a:gs pos="58000">
                <a:schemeClr val="bg1">
                  <a:alpha val="69000"/>
                </a:schemeClr>
              </a:gs>
              <a:gs pos="100000">
                <a:schemeClr val="bg1">
                  <a:alpha val="33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559181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751272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1_Blue gradient background Title and Content">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gradFill>
            <a:gsLst>
              <a:gs pos="45000">
                <a:srgbClr val="005DAA">
                  <a:alpha val="49000"/>
                </a:srgbClr>
              </a:gs>
              <a:gs pos="100000">
                <a:srgbClr val="005DAA">
                  <a:alpha val="60000"/>
                </a:srgbClr>
              </a:gs>
              <a:gs pos="0">
                <a:srgbClr val="005DAA">
                  <a:alpha val="81000"/>
                </a:srgb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5DAA"/>
              </a:solidFill>
            </a:endParaRPr>
          </a:p>
        </p:txBody>
      </p:sp>
      <p:sp>
        <p:nvSpPr>
          <p:cNvPr id="9" name="Arrow: Pentagon 8"/>
          <p:cNvSpPr/>
          <p:nvPr userDrawn="1"/>
        </p:nvSpPr>
        <p:spPr>
          <a:xfrm>
            <a:off x="0" y="0"/>
            <a:ext cx="10824210" cy="1897380"/>
          </a:xfrm>
          <a:prstGeom prst="homePlate">
            <a:avLst/>
          </a:prstGeom>
          <a:gradFill>
            <a:gsLst>
              <a:gs pos="57000">
                <a:schemeClr val="bg1">
                  <a:alpha val="75000"/>
                </a:schemeClr>
              </a:gs>
              <a:gs pos="100000">
                <a:schemeClr val="bg1">
                  <a:alpha val="46000"/>
                </a:schemeClr>
              </a:gs>
              <a:gs pos="0">
                <a:schemeClr val="bg1">
                  <a:alpha val="9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9155" y="645477"/>
            <a:ext cx="9105900" cy="606425"/>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
        <p:nvSpPr>
          <p:cNvPr id="3" name="Content Placeholder 2"/>
          <p:cNvSpPr>
            <a:spLocks noGrp="1"/>
          </p:cNvSpPr>
          <p:nvPr>
            <p:ph idx="1"/>
          </p:nvPr>
        </p:nvSpPr>
        <p:spPr>
          <a:xfrm>
            <a:off x="838200" y="2057399"/>
            <a:ext cx="10515600" cy="4119563"/>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30382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Blue gradient background Title and Content">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gradFill>
            <a:gsLst>
              <a:gs pos="45000">
                <a:srgbClr val="005DAA">
                  <a:alpha val="49000"/>
                </a:srgbClr>
              </a:gs>
              <a:gs pos="100000">
                <a:srgbClr val="005DAA">
                  <a:alpha val="60000"/>
                </a:srgbClr>
              </a:gs>
              <a:gs pos="0">
                <a:srgbClr val="005DAA">
                  <a:alpha val="81000"/>
                </a:srgb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5DAA"/>
              </a:solidFill>
            </a:endParaRPr>
          </a:p>
        </p:txBody>
      </p:sp>
      <p:sp>
        <p:nvSpPr>
          <p:cNvPr id="9" name="Arrow: Pentagon 8"/>
          <p:cNvSpPr/>
          <p:nvPr userDrawn="1"/>
        </p:nvSpPr>
        <p:spPr>
          <a:xfrm>
            <a:off x="0" y="0"/>
            <a:ext cx="10824210" cy="1897380"/>
          </a:xfrm>
          <a:prstGeom prst="homePlate">
            <a:avLst/>
          </a:prstGeom>
          <a:gradFill>
            <a:gsLst>
              <a:gs pos="57000">
                <a:schemeClr val="bg1">
                  <a:alpha val="75000"/>
                </a:schemeClr>
              </a:gs>
              <a:gs pos="100000">
                <a:schemeClr val="bg1">
                  <a:alpha val="46000"/>
                </a:schemeClr>
              </a:gs>
              <a:gs pos="0">
                <a:schemeClr val="bg1">
                  <a:alpha val="9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9155" y="645477"/>
            <a:ext cx="9105900" cy="606425"/>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
        <p:nvSpPr>
          <p:cNvPr id="3" name="Content Placeholder 2"/>
          <p:cNvSpPr>
            <a:spLocks noGrp="1"/>
          </p:cNvSpPr>
          <p:nvPr>
            <p:ph idx="1"/>
          </p:nvPr>
        </p:nvSpPr>
        <p:spPr>
          <a:xfrm>
            <a:off x="838200" y="2057399"/>
            <a:ext cx="10515600" cy="4119563"/>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8406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Solid gray background: title and content">
    <p:bg>
      <p:bgPr>
        <a:solidFill>
          <a:schemeClr val="bg1">
            <a:lumMod val="75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91273" y="-85725"/>
            <a:ext cx="12816585" cy="6943725"/>
          </a:xfrm>
          <a:prstGeom prst="rect">
            <a:avLst/>
          </a:prstGeom>
        </p:spPr>
      </p:pic>
      <p:sp>
        <p:nvSpPr>
          <p:cNvPr id="9" name="Arrow: Pentagon 8"/>
          <p:cNvSpPr/>
          <p:nvPr userDrawn="1"/>
        </p:nvSpPr>
        <p:spPr>
          <a:xfrm>
            <a:off x="0" y="0"/>
            <a:ext cx="10824210" cy="1897380"/>
          </a:xfrm>
          <a:prstGeom prst="homePlate">
            <a:avLst/>
          </a:prstGeom>
          <a:gradFill>
            <a:gsLst>
              <a:gs pos="57000">
                <a:schemeClr val="bg1">
                  <a:alpha val="75000"/>
                </a:schemeClr>
              </a:gs>
              <a:gs pos="100000">
                <a:schemeClr val="bg1">
                  <a:alpha val="46000"/>
                </a:schemeClr>
              </a:gs>
              <a:gs pos="0">
                <a:schemeClr val="bg1">
                  <a:alpha val="9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9155" y="645477"/>
            <a:ext cx="9105900" cy="606425"/>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
        <p:nvSpPr>
          <p:cNvPr id="3" name="Content Placeholder 2"/>
          <p:cNvSpPr>
            <a:spLocks noGrp="1"/>
          </p:cNvSpPr>
          <p:nvPr>
            <p:ph idx="1"/>
          </p:nvPr>
        </p:nvSpPr>
        <p:spPr>
          <a:xfrm>
            <a:off x="838200" y="2057399"/>
            <a:ext cx="10515600" cy="4119563"/>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7122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Blue title with gray background">
    <p:spTree>
      <p:nvGrpSpPr>
        <p:cNvPr id="1" name=""/>
        <p:cNvGrpSpPr/>
        <p:nvPr/>
      </p:nvGrpSpPr>
      <p:grpSpPr>
        <a:xfrm>
          <a:off x="0" y="0"/>
          <a:ext cx="0" cy="0"/>
          <a:chOff x="0" y="0"/>
          <a:chExt cx="0" cy="0"/>
        </a:xfrm>
      </p:grpSpPr>
      <p:sp>
        <p:nvSpPr>
          <p:cNvPr id="5" name="Rectangle 4"/>
          <p:cNvSpPr/>
          <p:nvPr userDrawn="1"/>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Pentagon 7"/>
          <p:cNvSpPr/>
          <p:nvPr userDrawn="1"/>
        </p:nvSpPr>
        <p:spPr>
          <a:xfrm>
            <a:off x="0" y="0"/>
            <a:ext cx="10824210" cy="1897380"/>
          </a:xfrm>
          <a:prstGeom prst="homePlate">
            <a:avLst/>
          </a:prstGeom>
          <a:gradFill>
            <a:gsLst>
              <a:gs pos="56000">
                <a:srgbClr val="005DAA">
                  <a:alpha val="55000"/>
                </a:srgbClr>
              </a:gs>
              <a:gs pos="100000">
                <a:srgbClr val="005DAA">
                  <a:alpha val="31000"/>
                </a:srgbClr>
              </a:gs>
              <a:gs pos="1000">
                <a:srgbClr val="005DAA">
                  <a:alpha val="9800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3430" y="591502"/>
            <a:ext cx="9277350" cy="714375"/>
          </a:xfrm>
          <a:prstGeom prst="rect">
            <a:avLst/>
          </a:prstGeom>
        </p:spPr>
        <p:txBody>
          <a:bodyPr anchor="b"/>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2879622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1_Blue title with white background">
    <p:spTree>
      <p:nvGrpSpPr>
        <p:cNvPr id="1" name=""/>
        <p:cNvGrpSpPr/>
        <p:nvPr/>
      </p:nvGrpSpPr>
      <p:grpSpPr>
        <a:xfrm>
          <a:off x="0" y="0"/>
          <a:ext cx="0" cy="0"/>
          <a:chOff x="0" y="0"/>
          <a:chExt cx="0" cy="0"/>
        </a:xfrm>
      </p:grpSpPr>
      <p:sp>
        <p:nvSpPr>
          <p:cNvPr id="5" name="Rectangle 4"/>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Pentagon 7"/>
          <p:cNvSpPr/>
          <p:nvPr userDrawn="1"/>
        </p:nvSpPr>
        <p:spPr>
          <a:xfrm>
            <a:off x="0" y="0"/>
            <a:ext cx="10824210" cy="1897380"/>
          </a:xfrm>
          <a:prstGeom prst="homePlate">
            <a:avLst/>
          </a:prstGeom>
          <a:gradFill>
            <a:gsLst>
              <a:gs pos="56000">
                <a:srgbClr val="005DAA">
                  <a:alpha val="55000"/>
                </a:srgbClr>
              </a:gs>
              <a:gs pos="100000">
                <a:srgbClr val="005DAA">
                  <a:alpha val="31000"/>
                </a:srgbClr>
              </a:gs>
              <a:gs pos="1000">
                <a:srgbClr val="005DAA">
                  <a:alpha val="9800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3430" y="591502"/>
            <a:ext cx="9277350" cy="714375"/>
          </a:xfrm>
          <a:prstGeom prst="rect">
            <a:avLst/>
          </a:prstGeom>
        </p:spPr>
        <p:txBody>
          <a:bodyPr anchor="b"/>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740186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Full-frame video or media content">
    <p:bg>
      <p:bgPr>
        <a:solidFill>
          <a:schemeClr val="bg1">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1" y="0"/>
            <a:ext cx="12192000" cy="6857999"/>
          </a:xfrm>
          <a:prstGeom prst="rect">
            <a:avLst/>
          </a:prstGeom>
        </p:spPr>
        <p:txBody>
          <a:bodyPr/>
          <a:lstStyle>
            <a:lvl1pPr marL="0" indent="0">
              <a:buNone/>
              <a:defRPr sz="2000" baseline="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Click to insert full-frame video: 1920 pixels (width) by 1080 pixels (height)</a:t>
            </a:r>
          </a:p>
        </p:txBody>
      </p:sp>
    </p:spTree>
    <p:extLst>
      <p:ext uri="{BB962C8B-B14F-4D97-AF65-F5344CB8AC3E}">
        <p14:creationId xmlns:p14="http://schemas.microsoft.com/office/powerpoint/2010/main" val="292587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Full-frame video or media content">
    <p:bg>
      <p:bgPr>
        <a:solidFill>
          <a:schemeClr val="bg1">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1" y="0"/>
            <a:ext cx="12192000" cy="6857999"/>
          </a:xfrm>
          <a:prstGeom prst="rect">
            <a:avLst/>
          </a:prstGeom>
        </p:spPr>
        <p:txBody>
          <a:bodyPr/>
          <a:lstStyle>
            <a:lvl1pPr marL="0" indent="0">
              <a:buNone/>
              <a:defRPr sz="2000" baseline="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Click to insert full-frame video: 1920 pixels (width) by 1080 pixels (height)</a:t>
            </a:r>
          </a:p>
        </p:txBody>
      </p:sp>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2529" y="-88746"/>
            <a:ext cx="12464530" cy="6962887"/>
          </a:xfrm>
          <a:prstGeom prst="rect">
            <a:avLst/>
          </a:prstGeom>
        </p:spPr>
      </p:pic>
    </p:spTree>
    <p:extLst>
      <p:ext uri="{BB962C8B-B14F-4D97-AF65-F5344CB8AC3E}">
        <p14:creationId xmlns:p14="http://schemas.microsoft.com/office/powerpoint/2010/main" val="2989358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woObj" preserve="1">
  <p:cSld name="Blue gradient background two Title and Content">
    <p:spTree>
      <p:nvGrpSpPr>
        <p:cNvPr id="1" name=""/>
        <p:cNvGrpSpPr/>
        <p:nvPr/>
      </p:nvGrpSpPr>
      <p:grpSpPr>
        <a:xfrm>
          <a:off x="0" y="0"/>
          <a:ext cx="0" cy="0"/>
          <a:chOff x="0" y="0"/>
          <a:chExt cx="0" cy="0"/>
        </a:xfrm>
      </p:grpSpPr>
      <p:sp>
        <p:nvSpPr>
          <p:cNvPr id="8" name="Rectangle 7"/>
          <p:cNvSpPr/>
          <p:nvPr userDrawn="1"/>
        </p:nvSpPr>
        <p:spPr>
          <a:xfrm>
            <a:off x="0" y="0"/>
            <a:ext cx="12192000" cy="6858000"/>
          </a:xfrm>
          <a:prstGeom prst="rect">
            <a:avLst/>
          </a:prstGeom>
          <a:gradFill>
            <a:gsLst>
              <a:gs pos="45000">
                <a:srgbClr val="005DAA">
                  <a:alpha val="49000"/>
                </a:srgbClr>
              </a:gs>
              <a:gs pos="100000">
                <a:srgbClr val="005DAA">
                  <a:alpha val="60000"/>
                </a:srgbClr>
              </a:gs>
              <a:gs pos="0">
                <a:srgbClr val="005DAA">
                  <a:alpha val="81000"/>
                </a:srgbClr>
              </a:gs>
            </a:gsLst>
            <a:lin ang="162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5DAA"/>
              </a:solidFill>
            </a:endParaRPr>
          </a:p>
        </p:txBody>
      </p:sp>
      <p:sp>
        <p:nvSpPr>
          <p:cNvPr id="9" name="Arrow: Pentagon 8"/>
          <p:cNvSpPr/>
          <p:nvPr userDrawn="1"/>
        </p:nvSpPr>
        <p:spPr>
          <a:xfrm>
            <a:off x="0" y="0"/>
            <a:ext cx="10824210" cy="1897380"/>
          </a:xfrm>
          <a:prstGeom prst="homePlate">
            <a:avLst/>
          </a:prstGeom>
          <a:gradFill>
            <a:gsLst>
              <a:gs pos="57000">
                <a:schemeClr val="bg1">
                  <a:alpha val="75000"/>
                </a:schemeClr>
              </a:gs>
              <a:gs pos="100000">
                <a:schemeClr val="bg1">
                  <a:alpha val="46000"/>
                </a:schemeClr>
              </a:gs>
              <a:gs pos="0">
                <a:schemeClr val="bg1">
                  <a:alpha val="9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235392" y="648652"/>
            <a:ext cx="8353425" cy="600076"/>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838200" y="2438400"/>
            <a:ext cx="5181600" cy="3938587"/>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2438400"/>
            <a:ext cx="5181600" cy="3938588"/>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53643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woTxTwoObj" preserve="1">
  <p:cSld name="Gray stripe background">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Arrow: Pentagon 10"/>
          <p:cNvSpPr/>
          <p:nvPr userDrawn="1"/>
        </p:nvSpPr>
        <p:spPr>
          <a:xfrm>
            <a:off x="0" y="-1"/>
            <a:ext cx="10824210" cy="1897380"/>
          </a:xfrm>
          <a:prstGeom prst="homePlate">
            <a:avLst/>
          </a:prstGeom>
          <a:gradFill>
            <a:gsLst>
              <a:gs pos="56000">
                <a:srgbClr val="005DAA">
                  <a:alpha val="85000"/>
                </a:srgbClr>
              </a:gs>
              <a:gs pos="100000">
                <a:srgbClr val="005DAA">
                  <a:alpha val="43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98061" y="621506"/>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
        <p:nvSpPr>
          <p:cNvPr id="3" name="Text Placeholder 2"/>
          <p:cNvSpPr>
            <a:spLocks noGrp="1"/>
          </p:cNvSpPr>
          <p:nvPr>
            <p:ph type="body" idx="1"/>
          </p:nvPr>
        </p:nvSpPr>
        <p:spPr>
          <a:xfrm>
            <a:off x="838200" y="2252342"/>
            <a:ext cx="5157787" cy="928957"/>
          </a:xfrm>
          <a:prstGeom prst="rect">
            <a:avLst/>
          </a:prstGeom>
        </p:spPr>
        <p:txBody>
          <a:bodyPr anchor="b"/>
          <a:lstStyle>
            <a:lvl1pPr marL="0" indent="0">
              <a:buNone/>
              <a:defRPr sz="3000" b="0">
                <a:solidFill>
                  <a:srgbClr val="005DAA"/>
                </a:solidFill>
                <a:latin typeface="Century Gothic" panose="020B0502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838200" y="3076255"/>
            <a:ext cx="5157787" cy="3372170"/>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0612" y="2252342"/>
            <a:ext cx="5183188" cy="928957"/>
          </a:xfrm>
          <a:prstGeom prst="rect">
            <a:avLst/>
          </a:prstGeom>
        </p:spPr>
        <p:txBody>
          <a:bodyPr anchor="b"/>
          <a:lstStyle>
            <a:lvl1pPr marL="0" indent="0">
              <a:buNone/>
              <a:defRPr sz="3000" b="0">
                <a:solidFill>
                  <a:srgbClr val="005DAA"/>
                </a:solidFill>
                <a:latin typeface="Century Gothic" panose="020B0502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6170612" y="3076255"/>
            <a:ext cx="5183188" cy="3372170"/>
          </a:xfrm>
          <a:prstGeom prst="rect">
            <a:avLst/>
          </a:prstGeom>
        </p:spPr>
        <p:txBody>
          <a:bodyPr/>
          <a:lstStyle>
            <a:lvl1pPr>
              <a:defRPr sz="2000">
                <a:solidFill>
                  <a:srgbClr val="005DAA"/>
                </a:solidFill>
                <a:latin typeface="Century Gothic" panose="020B0502020202020204" pitchFamily="34" charset="0"/>
              </a:defRPr>
            </a:lvl1pPr>
            <a:lvl2pPr>
              <a:defRPr sz="2000">
                <a:solidFill>
                  <a:srgbClr val="005DAA"/>
                </a:solidFill>
                <a:latin typeface="Century Gothic" panose="020B0502020202020204" pitchFamily="34" charset="0"/>
              </a:defRPr>
            </a:lvl2pPr>
            <a:lvl3pPr>
              <a:defRPr sz="2000">
                <a:solidFill>
                  <a:srgbClr val="005DAA"/>
                </a:solidFill>
                <a:latin typeface="Century Gothic" panose="020B0502020202020204" pitchFamily="34" charset="0"/>
              </a:defRPr>
            </a:lvl3pPr>
            <a:lvl4pPr>
              <a:defRPr sz="2000">
                <a:solidFill>
                  <a:srgbClr val="005DAA"/>
                </a:solidFill>
                <a:latin typeface="Century Gothic" panose="020B0502020202020204" pitchFamily="34" charset="0"/>
              </a:defRPr>
            </a:lvl4pPr>
            <a:lvl5pPr>
              <a:defRPr sz="2000">
                <a:solidFill>
                  <a:srgbClr val="005DAA"/>
                </a:solidFill>
                <a:latin typeface="Century Gothic" panose="020B0502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42688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ngineers in demand infographic">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0" y="0"/>
            <a:ext cx="10824210" cy="1897380"/>
          </a:xfrm>
          <a:prstGeom prst="homePlate">
            <a:avLst/>
          </a:prstGeom>
          <a:gradFill>
            <a:gsLst>
              <a:gs pos="56000">
                <a:srgbClr val="005DAA">
                  <a:alpha val="55000"/>
                </a:srgbClr>
              </a:gs>
              <a:gs pos="100000">
                <a:srgbClr val="005DAA">
                  <a:alpha val="31000"/>
                </a:srgbClr>
              </a:gs>
              <a:gs pos="1000">
                <a:srgbClr val="005DAA">
                  <a:alpha val="9800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3430" y="591502"/>
            <a:ext cx="9277350" cy="714375"/>
          </a:xfrm>
          <a:prstGeom prst="rect">
            <a:avLst/>
          </a:prstGeom>
        </p:spPr>
        <p:txBody>
          <a:bodyPr anchor="b"/>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783242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Only" preserve="1">
  <p:cSld name="Vision 2025 backgrou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0" y="0"/>
            <a:ext cx="10824210" cy="1897380"/>
          </a:xfrm>
          <a:prstGeom prst="homePlate">
            <a:avLst/>
          </a:prstGeom>
          <a:gradFill>
            <a:gsLst>
              <a:gs pos="57000">
                <a:schemeClr val="bg1">
                  <a:alpha val="63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140142" y="631190"/>
            <a:ext cx="854392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717543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Freeway background">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Arrow: Pentagon 6"/>
          <p:cNvSpPr/>
          <p:nvPr userDrawn="1"/>
        </p:nvSpPr>
        <p:spPr>
          <a:xfrm>
            <a:off x="0" y="0"/>
            <a:ext cx="10824210" cy="1897380"/>
          </a:xfrm>
          <a:prstGeom prst="homePlate">
            <a:avLst/>
          </a:prstGeom>
          <a:gradFill>
            <a:gsLst>
              <a:gs pos="57000">
                <a:schemeClr val="bg1">
                  <a:alpha val="94000"/>
                </a:schemeClr>
              </a:gs>
              <a:gs pos="100000">
                <a:schemeClr val="bg1">
                  <a:alpha val="64000"/>
                </a:schemeClr>
              </a:gs>
              <a:gs pos="0">
                <a:schemeClr val="bg1">
                  <a:alpha val="9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p:cNvSpPr>
            <a:spLocks noGrp="1"/>
          </p:cNvSpPr>
          <p:nvPr>
            <p:ph type="title"/>
          </p:nvPr>
        </p:nvSpPr>
        <p:spPr>
          <a:xfrm>
            <a:off x="1140142" y="631190"/>
            <a:ext cx="854392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463218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NYC Central Park background">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userDrawn="1"/>
        </p:nvSpPr>
        <p:spPr>
          <a:xfrm>
            <a:off x="0" y="0"/>
            <a:ext cx="10824210" cy="1897380"/>
          </a:xfrm>
          <a:prstGeom prst="homePlate">
            <a:avLst/>
          </a:prstGeom>
          <a:gradFill>
            <a:gsLst>
              <a:gs pos="57000">
                <a:schemeClr val="bg1">
                  <a:alpha val="52000"/>
                </a:schemeClr>
              </a:gs>
              <a:gs pos="100000">
                <a:schemeClr val="bg1">
                  <a:alpha val="5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98049" y="581977"/>
            <a:ext cx="9028112" cy="733425"/>
          </a:xfrm>
          <a:prstGeom prst="rect">
            <a:avLst/>
          </a:prstGeom>
        </p:spPr>
        <p:txBody>
          <a:bodyPr anchor="b"/>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396560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City outline background">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Arrow: Pentagon 8"/>
          <p:cNvSpPr/>
          <p:nvPr userDrawn="1"/>
        </p:nvSpPr>
        <p:spPr>
          <a:xfrm>
            <a:off x="0" y="0"/>
            <a:ext cx="10824210" cy="1897380"/>
          </a:xfrm>
          <a:prstGeom prst="homePlate">
            <a:avLst/>
          </a:prstGeom>
          <a:gradFill>
            <a:gsLst>
              <a:gs pos="57000">
                <a:schemeClr val="bg1">
                  <a:alpha val="86000"/>
                </a:schemeClr>
              </a:gs>
              <a:gs pos="100000">
                <a:schemeClr val="bg1">
                  <a:alpha val="42000"/>
                </a:schemeClr>
              </a:gs>
              <a:gs pos="0">
                <a:schemeClr val="bg1">
                  <a:alpha val="9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449" y="593090"/>
            <a:ext cx="8723312" cy="711200"/>
          </a:xfrm>
          <a:prstGeom prst="rect">
            <a:avLst/>
          </a:prstGeom>
        </p:spPr>
        <p:txBody>
          <a:bodyPr anchor="b"/>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4223321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Natural disaster house backgrou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0" y="0"/>
            <a:ext cx="10824210" cy="1897380"/>
          </a:xfrm>
          <a:prstGeom prst="homePlate">
            <a:avLst/>
          </a:prstGeom>
          <a:gradFill>
            <a:gsLst>
              <a:gs pos="57000">
                <a:schemeClr val="bg1">
                  <a:alpha val="83000"/>
                </a:schemeClr>
              </a:gs>
              <a:gs pos="100000">
                <a:schemeClr val="bg1">
                  <a:alpha val="29000"/>
                </a:schemeClr>
              </a:gs>
              <a:gs pos="5000">
                <a:schemeClr val="bg1">
                  <a:alpha val="96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2609938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ASCE Key Contacts backgrou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userDrawn="1"/>
        </p:nvSpPr>
        <p:spPr>
          <a:xfrm>
            <a:off x="0" y="0"/>
            <a:ext cx="10824210" cy="1897380"/>
          </a:xfrm>
          <a:prstGeom prst="homePlate">
            <a:avLst/>
          </a:prstGeom>
          <a:gradFill>
            <a:gsLst>
              <a:gs pos="57000">
                <a:schemeClr val="bg1">
                  <a:alpha val="76000"/>
                </a:schemeClr>
              </a:gs>
              <a:gs pos="100000">
                <a:schemeClr val="bg1">
                  <a:alpha val="76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5600510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ASCE Younger Members">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Arrow: Pentagon 12"/>
          <p:cNvSpPr/>
          <p:nvPr userDrawn="1"/>
        </p:nvSpPr>
        <p:spPr>
          <a:xfrm>
            <a:off x="0" y="-1"/>
            <a:ext cx="10824210" cy="1897380"/>
          </a:xfrm>
          <a:prstGeom prst="homePlate">
            <a:avLst/>
          </a:prstGeom>
          <a:gradFill>
            <a:gsLst>
              <a:gs pos="56000">
                <a:srgbClr val="005DAA">
                  <a:alpha val="57000"/>
                </a:srgbClr>
              </a:gs>
              <a:gs pos="100000">
                <a:srgbClr val="005DAA">
                  <a:alpha val="29000"/>
                </a:srgbClr>
              </a:gs>
              <a:gs pos="1000">
                <a:srgbClr val="005DAA">
                  <a:alpha val="8400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title"/>
          </p:nvPr>
        </p:nvSpPr>
        <p:spPr>
          <a:xfrm>
            <a:off x="998061" y="621506"/>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2375685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Mountain road background">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Pentagon 5"/>
          <p:cNvSpPr/>
          <p:nvPr userDrawn="1"/>
        </p:nvSpPr>
        <p:spPr>
          <a:xfrm>
            <a:off x="0" y="0"/>
            <a:ext cx="10824210" cy="1897380"/>
          </a:xfrm>
          <a:prstGeom prst="homePlate">
            <a:avLst/>
          </a:prstGeom>
          <a:gradFill>
            <a:gsLst>
              <a:gs pos="57000">
                <a:schemeClr val="bg1">
                  <a:alpha val="86000"/>
                </a:schemeClr>
              </a:gs>
              <a:gs pos="100000">
                <a:schemeClr val="bg1">
                  <a:alpha val="66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062658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Members studying background">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Arrow: Pentagon 8"/>
          <p:cNvSpPr/>
          <p:nvPr userDrawn="1"/>
        </p:nvSpPr>
        <p:spPr>
          <a:xfrm>
            <a:off x="0" y="-1"/>
            <a:ext cx="10824210" cy="1897380"/>
          </a:xfrm>
          <a:prstGeom prst="homePlate">
            <a:avLst/>
          </a:prstGeom>
          <a:gradFill>
            <a:gsLst>
              <a:gs pos="56000">
                <a:srgbClr val="005DAA">
                  <a:alpha val="87000"/>
                </a:srgbClr>
              </a:gs>
              <a:gs pos="100000">
                <a:srgbClr val="005DAA">
                  <a:alpha val="64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p:cNvSpPr>
            <a:spLocks noGrp="1"/>
          </p:cNvSpPr>
          <p:nvPr>
            <p:ph type="title"/>
          </p:nvPr>
        </p:nvSpPr>
        <p:spPr>
          <a:xfrm>
            <a:off x="998061" y="624838"/>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6874862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Master's Degree infographic">
    <p:spTree>
      <p:nvGrpSpPr>
        <p:cNvPr id="1" name=""/>
        <p:cNvGrpSpPr/>
        <p:nvPr/>
      </p:nvGrpSpPr>
      <p:grpSpPr>
        <a:xfrm>
          <a:off x="0" y="0"/>
          <a:ext cx="0" cy="0"/>
          <a:chOff x="0" y="0"/>
          <a:chExt cx="0" cy="0"/>
        </a:xfrm>
      </p:grpSpPr>
      <p:sp>
        <p:nvSpPr>
          <p:cNvPr id="6" name="Title 1"/>
          <p:cNvSpPr>
            <a:spLocks noGrp="1"/>
          </p:cNvSpPr>
          <p:nvPr>
            <p:ph type="title"/>
          </p:nvPr>
        </p:nvSpPr>
        <p:spPr>
          <a:xfrm>
            <a:off x="998061" y="624838"/>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247128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Young and old engineer background">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userDrawn="1"/>
        </p:nvSpPr>
        <p:spPr>
          <a:xfrm>
            <a:off x="0" y="0"/>
            <a:ext cx="10824210" cy="1897380"/>
          </a:xfrm>
          <a:prstGeom prst="homePlate">
            <a:avLst/>
          </a:prstGeom>
          <a:gradFill>
            <a:gsLst>
              <a:gs pos="57000">
                <a:schemeClr val="bg1">
                  <a:alpha val="58000"/>
                </a:schemeClr>
              </a:gs>
              <a:gs pos="100000">
                <a:schemeClr val="bg1">
                  <a:alpha val="49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308925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2_Young and old engineer background">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Pentagon 5"/>
          <p:cNvSpPr/>
          <p:nvPr userDrawn="1"/>
        </p:nvSpPr>
        <p:spPr>
          <a:xfrm>
            <a:off x="0" y="-1"/>
            <a:ext cx="10824210" cy="1897380"/>
          </a:xfrm>
          <a:prstGeom prst="homePlate">
            <a:avLst/>
          </a:prstGeom>
          <a:gradFill>
            <a:gsLst>
              <a:gs pos="56000">
                <a:srgbClr val="005DAA">
                  <a:alpha val="67000"/>
                </a:srgbClr>
              </a:gs>
              <a:gs pos="100000">
                <a:srgbClr val="005DAA">
                  <a:alpha val="47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40524084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3_Young and old engineer background">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userDrawn="1"/>
        </p:nvSpPr>
        <p:spPr>
          <a:xfrm>
            <a:off x="0" y="0"/>
            <a:ext cx="10824210" cy="1897380"/>
          </a:xfrm>
          <a:prstGeom prst="homePlate">
            <a:avLst/>
          </a:prstGeom>
          <a:gradFill>
            <a:gsLst>
              <a:gs pos="57000">
                <a:schemeClr val="bg1">
                  <a:alpha val="78000"/>
                </a:schemeClr>
              </a:gs>
              <a:gs pos="100000">
                <a:schemeClr val="bg1">
                  <a:alpha val="7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1896622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ASCE Institutes">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155658" y="2274621"/>
            <a:ext cx="7772927" cy="4662457"/>
          </a:xfrm>
          <a:prstGeom prst="rect">
            <a:avLst/>
          </a:prstGeom>
        </p:spPr>
      </p:pic>
      <p:sp>
        <p:nvSpPr>
          <p:cNvPr id="8" name="Arrow: Pentagon 7"/>
          <p:cNvSpPr/>
          <p:nvPr userDrawn="1"/>
        </p:nvSpPr>
        <p:spPr>
          <a:xfrm>
            <a:off x="0" y="-1"/>
            <a:ext cx="10824210" cy="1897380"/>
          </a:xfrm>
          <a:prstGeom prst="homePlate">
            <a:avLst/>
          </a:prstGeom>
          <a:gradFill>
            <a:gsLst>
              <a:gs pos="56000">
                <a:srgbClr val="005DAA">
                  <a:alpha val="85000"/>
                </a:srgbClr>
              </a:gs>
              <a:gs pos="100000">
                <a:srgbClr val="005DAA">
                  <a:alpha val="43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p:cNvSpPr>
            <a:spLocks noGrp="1"/>
          </p:cNvSpPr>
          <p:nvPr>
            <p:ph type="title"/>
          </p:nvPr>
        </p:nvSpPr>
        <p:spPr>
          <a:xfrm>
            <a:off x="998061" y="624838"/>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3951761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ASCE members map graphic">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Pentagon 5"/>
          <p:cNvSpPr/>
          <p:nvPr userDrawn="1"/>
        </p:nvSpPr>
        <p:spPr>
          <a:xfrm>
            <a:off x="0" y="-1"/>
            <a:ext cx="10824210" cy="1897380"/>
          </a:xfrm>
          <a:prstGeom prst="homePlate">
            <a:avLst/>
          </a:prstGeom>
          <a:gradFill>
            <a:gsLst>
              <a:gs pos="56000">
                <a:srgbClr val="005DAA">
                  <a:alpha val="58000"/>
                </a:srgbClr>
              </a:gs>
              <a:gs pos="100000">
                <a:srgbClr val="005DAA">
                  <a:alpha val="31000"/>
                </a:srgbClr>
              </a:gs>
              <a:gs pos="1000">
                <a:srgbClr val="005DAA">
                  <a:alpha val="9800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p:cNvSpPr>
            <a:spLocks noGrp="1"/>
          </p:cNvSpPr>
          <p:nvPr>
            <p:ph type="title"/>
          </p:nvPr>
        </p:nvSpPr>
        <p:spPr>
          <a:xfrm>
            <a:off x="998061" y="624838"/>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0122880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Young and old engineer background">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userDrawn="1"/>
        </p:nvSpPr>
        <p:spPr>
          <a:xfrm>
            <a:off x="0" y="0"/>
            <a:ext cx="10824210" cy="1897380"/>
          </a:xfrm>
          <a:prstGeom prst="homePlate">
            <a:avLst/>
          </a:prstGeom>
          <a:gradFill>
            <a:gsLst>
              <a:gs pos="57000">
                <a:schemeClr val="bg1">
                  <a:alpha val="76000"/>
                </a:schemeClr>
              </a:gs>
              <a:gs pos="100000">
                <a:schemeClr val="bg1">
                  <a:alpha val="76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8502145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Members talking background">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Pentagon 5"/>
          <p:cNvSpPr/>
          <p:nvPr userDrawn="1"/>
        </p:nvSpPr>
        <p:spPr>
          <a:xfrm>
            <a:off x="0" y="-1"/>
            <a:ext cx="10824210" cy="1897380"/>
          </a:xfrm>
          <a:prstGeom prst="homePlate">
            <a:avLst/>
          </a:prstGeom>
          <a:gradFill>
            <a:gsLst>
              <a:gs pos="56000">
                <a:srgbClr val="005DAA">
                  <a:alpha val="86000"/>
                </a:srgbClr>
              </a:gs>
              <a:gs pos="100000">
                <a:srgbClr val="005DAA">
                  <a:alpha val="45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7887296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Younger Members working background">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Pentagon 5"/>
          <p:cNvSpPr/>
          <p:nvPr userDrawn="1"/>
        </p:nvSpPr>
        <p:spPr>
          <a:xfrm>
            <a:off x="0" y="-1"/>
            <a:ext cx="10824210" cy="1897380"/>
          </a:xfrm>
          <a:prstGeom prst="homePlate">
            <a:avLst/>
          </a:prstGeom>
          <a:gradFill>
            <a:gsLst>
              <a:gs pos="56000">
                <a:srgbClr val="005DAA">
                  <a:alpha val="90000"/>
                </a:srgbClr>
              </a:gs>
              <a:gs pos="100000">
                <a:srgbClr val="005DAA">
                  <a:alpha val="41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p:cNvSpPr>
            <a:spLocks noGrp="1"/>
          </p:cNvSpPr>
          <p:nvPr>
            <p:ph type="title"/>
          </p:nvPr>
        </p:nvSpPr>
        <p:spPr>
          <a:xfrm>
            <a:off x="998061" y="624838"/>
            <a:ext cx="8828087" cy="647701"/>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1259654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Member Advantages infographic">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userDrawn="1"/>
        </p:nvSpPr>
        <p:spPr>
          <a:xfrm>
            <a:off x="0" y="0"/>
            <a:ext cx="10824210" cy="1897380"/>
          </a:xfrm>
          <a:prstGeom prst="homePlate">
            <a:avLst/>
          </a:prstGeom>
          <a:gradFill>
            <a:gsLst>
              <a:gs pos="57000">
                <a:schemeClr val="bg1">
                  <a:alpha val="76000"/>
                </a:schemeClr>
              </a:gs>
              <a:gs pos="100000">
                <a:schemeClr val="bg1">
                  <a:alpha val="76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28762381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Members helping children background">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Arrow: Pentagon 6"/>
          <p:cNvSpPr/>
          <p:nvPr userDrawn="1"/>
        </p:nvSpPr>
        <p:spPr>
          <a:xfrm>
            <a:off x="0" y="0"/>
            <a:ext cx="10824210" cy="1897380"/>
          </a:xfrm>
          <a:prstGeom prst="homePlate">
            <a:avLst/>
          </a:prstGeom>
          <a:gradFill>
            <a:gsLst>
              <a:gs pos="60000">
                <a:schemeClr val="bg1">
                  <a:alpha val="74000"/>
                </a:schemeClr>
              </a:gs>
              <a:gs pos="100000">
                <a:schemeClr val="bg1">
                  <a:alpha val="44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6803574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Members and USA flag background">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0" y="0"/>
            <a:ext cx="10824210" cy="1897380"/>
          </a:xfrm>
          <a:prstGeom prst="homePlate">
            <a:avLst/>
          </a:prstGeom>
          <a:gradFill>
            <a:gsLst>
              <a:gs pos="60000">
                <a:schemeClr val="bg1">
                  <a:alpha val="94000"/>
                </a:schemeClr>
              </a:gs>
              <a:gs pos="100000">
                <a:schemeClr val="bg1">
                  <a:alpha val="54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22225898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Young female member in action">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1" y="0"/>
            <a:ext cx="10824210" cy="1897380"/>
          </a:xfrm>
          <a:prstGeom prst="homePlate">
            <a:avLst/>
          </a:prstGeom>
          <a:gradFill>
            <a:gsLst>
              <a:gs pos="60000">
                <a:schemeClr val="bg1">
                  <a:alpha val="78000"/>
                </a:schemeClr>
              </a:gs>
              <a:gs pos="100000">
                <a:schemeClr val="bg1">
                  <a:alpha val="45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rgbClr val="005DAA"/>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36796035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Modern bridge background">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Arrow: Pentagon 7"/>
          <p:cNvSpPr/>
          <p:nvPr userDrawn="1"/>
        </p:nvSpPr>
        <p:spPr>
          <a:xfrm>
            <a:off x="0" y="-1"/>
            <a:ext cx="10824210" cy="1897380"/>
          </a:xfrm>
          <a:prstGeom prst="homePlate">
            <a:avLst/>
          </a:prstGeom>
          <a:gradFill>
            <a:gsLst>
              <a:gs pos="56000">
                <a:srgbClr val="005DAA">
                  <a:alpha val="71000"/>
                </a:srgbClr>
              </a:gs>
              <a:gs pos="100000">
                <a:srgbClr val="005DAA">
                  <a:alpha val="53000"/>
                </a:srgbClr>
              </a:gs>
              <a:gs pos="1000">
                <a:srgbClr val="005DAA"/>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a:spLocks noGrp="1"/>
          </p:cNvSpPr>
          <p:nvPr>
            <p:ph type="title"/>
          </p:nvPr>
        </p:nvSpPr>
        <p:spPr>
          <a:xfrm>
            <a:off x="863917" y="631190"/>
            <a:ext cx="9096375" cy="635000"/>
          </a:xfrm>
          <a:prstGeom prst="rect">
            <a:avLst/>
          </a:prstGeom>
        </p:spPr>
        <p:txBody>
          <a:bodyPr/>
          <a:lstStyle>
            <a:lvl1pPr algn="ctr">
              <a:defRPr sz="4000">
                <a:solidFill>
                  <a:schemeClr val="bg1"/>
                </a:solidFill>
                <a:latin typeface="Century Gothic" panose="020B0502020202020204" pitchFamily="34" charset="0"/>
              </a:defRPr>
            </a:lvl1pPr>
          </a:lstStyle>
          <a:p>
            <a:r>
              <a:rPr lang="en-US" dirty="0"/>
              <a:t>Click to edit Master title style</a:t>
            </a:r>
          </a:p>
        </p:txBody>
      </p:sp>
    </p:spTree>
    <p:extLst>
      <p:ext uri="{BB962C8B-B14F-4D97-AF65-F5344CB8AC3E}">
        <p14:creationId xmlns:p14="http://schemas.microsoft.com/office/powerpoint/2010/main" val="28011234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Blue Header - Image Slide">
    <p:spTree>
      <p:nvGrpSpPr>
        <p:cNvPr id="1" name=""/>
        <p:cNvGrpSpPr/>
        <p:nvPr/>
      </p:nvGrpSpPr>
      <p:grpSpPr>
        <a:xfrm>
          <a:off x="0" y="0"/>
          <a:ext cx="0" cy="0"/>
          <a:chOff x="0" y="0"/>
          <a:chExt cx="0" cy="0"/>
        </a:xfrm>
      </p:grpSpPr>
      <p:sp>
        <p:nvSpPr>
          <p:cNvPr id="2" name="Title 1"/>
          <p:cNvSpPr>
            <a:spLocks noGrp="1"/>
          </p:cNvSpPr>
          <p:nvPr>
            <p:ph type="title"/>
          </p:nvPr>
        </p:nvSpPr>
        <p:spPr>
          <a:xfrm>
            <a:off x="154330" y="410369"/>
            <a:ext cx="9877063" cy="1325563"/>
          </a:xfrm>
        </p:spPr>
        <p:txBody>
          <a:bodyPr/>
          <a:lstStyle/>
          <a:p>
            <a:r>
              <a:rPr lang="en-US" dirty="0"/>
              <a:t>Click to edit Master title style</a:t>
            </a:r>
          </a:p>
        </p:txBody>
      </p:sp>
      <p:sp>
        <p:nvSpPr>
          <p:cNvPr id="3" name="Content Placeholder 2"/>
          <p:cNvSpPr>
            <a:spLocks noGrp="1"/>
          </p:cNvSpPr>
          <p:nvPr>
            <p:ph idx="1"/>
          </p:nvPr>
        </p:nvSpPr>
        <p:spPr>
          <a:xfrm>
            <a:off x="838200" y="1825625"/>
            <a:ext cx="10515600" cy="28042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891BC6C-23D0-4939-8329-C60DB2FEE309}"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2B95FA-C285-4193-89AF-3624BB4CF0C7}" type="slidenum">
              <a:rPr lang="en-US" smtClean="0"/>
              <a:t>‹#›</a:t>
            </a:fld>
            <a:endParaRPr lang="en-US"/>
          </a:p>
        </p:txBody>
      </p:sp>
      <p:sp>
        <p:nvSpPr>
          <p:cNvPr id="9" name="Subtitle 2"/>
          <p:cNvSpPr>
            <a:spLocks noGrp="1"/>
          </p:cNvSpPr>
          <p:nvPr>
            <p:ph type="subTitle" idx="13"/>
          </p:nvPr>
        </p:nvSpPr>
        <p:spPr>
          <a:xfrm>
            <a:off x="1647464" y="4719568"/>
            <a:ext cx="9144000" cy="1194251"/>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168262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B446-E62B-4EAC-B049-5FD14DE8B70B}"/>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pic>
        <p:nvPicPr>
          <p:cNvPr id="4" name="Picture 3">
            <a:extLst>
              <a:ext uri="{FF2B5EF4-FFF2-40B4-BE49-F238E27FC236}">
                <a16:creationId xmlns:a16="http://schemas.microsoft.com/office/drawing/2014/main" id="{B7B3436F-F6BF-4F7A-829C-003142CA598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929120"/>
          </a:xfrm>
          <a:prstGeom prst="rect">
            <a:avLst/>
          </a:prstGeom>
        </p:spPr>
      </p:pic>
    </p:spTree>
    <p:extLst>
      <p:ext uri="{BB962C8B-B14F-4D97-AF65-F5344CB8AC3E}">
        <p14:creationId xmlns:p14="http://schemas.microsoft.com/office/powerpoint/2010/main" val="12041620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D8F1-3417-8D4C-9594-E5F6E33B34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6D234C2-C247-5C41-AE6E-9704026D89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49AD5B8-45B1-534F-B88D-C563128F1740}"/>
              </a:ext>
            </a:extLst>
          </p:cNvPr>
          <p:cNvSpPr>
            <a:spLocks noGrp="1"/>
          </p:cNvSpPr>
          <p:nvPr>
            <p:ph type="dt" sz="half" idx="10"/>
          </p:nvPr>
        </p:nvSpPr>
        <p:spPr/>
        <p:txBody>
          <a:bodyPr/>
          <a:lstStyle/>
          <a:p>
            <a:fld id="{31BFB293-9085-5048-9841-D39D648C47B7}" type="datetimeFigureOut">
              <a:rPr lang="en-US" smtClean="0"/>
              <a:t>8/23/2022</a:t>
            </a:fld>
            <a:endParaRPr lang="en-US"/>
          </a:p>
        </p:txBody>
      </p:sp>
      <p:sp>
        <p:nvSpPr>
          <p:cNvPr id="5" name="Footer Placeholder 4">
            <a:extLst>
              <a:ext uri="{FF2B5EF4-FFF2-40B4-BE49-F238E27FC236}">
                <a16:creationId xmlns:a16="http://schemas.microsoft.com/office/drawing/2014/main" id="{30538E28-580B-C44D-BBA5-0E8802459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5C2600-BD32-FA4C-ADDC-F9586C7D1431}"/>
              </a:ext>
            </a:extLst>
          </p:cNvPr>
          <p:cNvSpPr>
            <a:spLocks noGrp="1"/>
          </p:cNvSpPr>
          <p:nvPr>
            <p:ph type="sldNum" sz="quarter" idx="12"/>
          </p:nvPr>
        </p:nvSpPr>
        <p:spPr/>
        <p:txBody>
          <a:bodyPr/>
          <a:lstStyle/>
          <a:p>
            <a:fld id="{0EB541C5-56E7-9144-BD03-7055B04E6164}" type="slidenum">
              <a:rPr lang="en-US" smtClean="0"/>
              <a:t>‹#›</a:t>
            </a:fld>
            <a:endParaRPr lang="en-US"/>
          </a:p>
        </p:txBody>
      </p:sp>
    </p:spTree>
    <p:extLst>
      <p:ext uri="{BB962C8B-B14F-4D97-AF65-F5344CB8AC3E}">
        <p14:creationId xmlns:p14="http://schemas.microsoft.com/office/powerpoint/2010/main" val="30269389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26BD9089-55DA-F049-888A-017B242B9393}"/>
              </a:ext>
            </a:extLst>
          </p:cNvPr>
          <p:cNvSpPr>
            <a:spLocks noGrp="1"/>
          </p:cNvSpPr>
          <p:nvPr>
            <p:ph type="pic" sz="quarter" idx="10"/>
          </p:nvPr>
        </p:nvSpPr>
        <p:spPr>
          <a:xfrm>
            <a:off x="0" y="0"/>
            <a:ext cx="4071938" cy="6858000"/>
          </a:xfrm>
          <a:prstGeom prst="rect">
            <a:avLst/>
          </a:prstGeom>
        </p:spPr>
        <p:txBody>
          <a:bodyPr/>
          <a:lstStyle/>
          <a:p>
            <a:endParaRPr lang="en-US"/>
          </a:p>
        </p:txBody>
      </p:sp>
      <p:sp>
        <p:nvSpPr>
          <p:cNvPr id="15" name="Picture Placeholder 10">
            <a:extLst>
              <a:ext uri="{FF2B5EF4-FFF2-40B4-BE49-F238E27FC236}">
                <a16:creationId xmlns:a16="http://schemas.microsoft.com/office/drawing/2014/main" id="{B2F309DF-A80C-814B-ACEB-897F1D456125}"/>
              </a:ext>
            </a:extLst>
          </p:cNvPr>
          <p:cNvSpPr>
            <a:spLocks noGrp="1"/>
          </p:cNvSpPr>
          <p:nvPr>
            <p:ph type="pic" sz="quarter" idx="11"/>
          </p:nvPr>
        </p:nvSpPr>
        <p:spPr>
          <a:xfrm>
            <a:off x="4086225" y="-2"/>
            <a:ext cx="4033839" cy="6858000"/>
          </a:xfrm>
          <a:prstGeom prst="rect">
            <a:avLst/>
          </a:prstGeom>
        </p:spPr>
        <p:txBody>
          <a:bodyPr/>
          <a:lstStyle/>
          <a:p>
            <a:endParaRPr lang="en-US"/>
          </a:p>
        </p:txBody>
      </p:sp>
      <p:sp>
        <p:nvSpPr>
          <p:cNvPr id="16" name="Picture Placeholder 10">
            <a:extLst>
              <a:ext uri="{FF2B5EF4-FFF2-40B4-BE49-F238E27FC236}">
                <a16:creationId xmlns:a16="http://schemas.microsoft.com/office/drawing/2014/main" id="{36138727-B0D4-0246-82B2-84876DC37601}"/>
              </a:ext>
            </a:extLst>
          </p:cNvPr>
          <p:cNvSpPr>
            <a:spLocks noGrp="1"/>
          </p:cNvSpPr>
          <p:nvPr>
            <p:ph type="pic" sz="quarter" idx="12"/>
          </p:nvPr>
        </p:nvSpPr>
        <p:spPr>
          <a:xfrm>
            <a:off x="8148638" y="0"/>
            <a:ext cx="4033839" cy="6858000"/>
          </a:xfrm>
          <a:prstGeom prst="rect">
            <a:avLst/>
          </a:prstGeom>
        </p:spPr>
        <p:txBody>
          <a:bodyPr/>
          <a:lstStyle/>
          <a:p>
            <a:endParaRPr lang="en-US"/>
          </a:p>
        </p:txBody>
      </p:sp>
    </p:spTree>
    <p:extLst>
      <p:ext uri="{BB962C8B-B14F-4D97-AF65-F5344CB8AC3E}">
        <p14:creationId xmlns:p14="http://schemas.microsoft.com/office/powerpoint/2010/main" val="42227178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CB87E0FB-F3E5-DF49-844C-85CC3EE4D5C8}"/>
              </a:ext>
            </a:extLst>
          </p:cNvPr>
          <p:cNvSpPr>
            <a:spLocks noGrp="1"/>
          </p:cNvSpPr>
          <p:nvPr>
            <p:ph type="pic" sz="quarter" idx="13"/>
          </p:nvPr>
        </p:nvSpPr>
        <p:spPr>
          <a:xfrm>
            <a:off x="0" y="0"/>
            <a:ext cx="12192000" cy="6858000"/>
          </a:xfrm>
          <a:prstGeom prst="rect">
            <a:avLst/>
          </a:prstGeom>
        </p:spPr>
        <p:txBody>
          <a:bodyPr/>
          <a:lstStyle/>
          <a:p>
            <a:endParaRPr lang="en-US"/>
          </a:p>
        </p:txBody>
      </p:sp>
      <p:sp>
        <p:nvSpPr>
          <p:cNvPr id="4" name="Date Placeholder 3">
            <a:extLst>
              <a:ext uri="{FF2B5EF4-FFF2-40B4-BE49-F238E27FC236}">
                <a16:creationId xmlns:a16="http://schemas.microsoft.com/office/drawing/2014/main" id="{4DA60C2D-4F6E-104D-B7A8-DA354338331D}"/>
              </a:ext>
            </a:extLst>
          </p:cNvPr>
          <p:cNvSpPr>
            <a:spLocks noGrp="1"/>
          </p:cNvSpPr>
          <p:nvPr>
            <p:ph type="dt" sz="half" idx="10"/>
          </p:nvPr>
        </p:nvSpPr>
        <p:spPr/>
        <p:txBody>
          <a:bodyPr/>
          <a:lstStyle/>
          <a:p>
            <a:fld id="{9FAEC780-B99E-3D46-B592-39FE0335DBC3}" type="datetimeFigureOut">
              <a:rPr lang="en-US" smtClean="0"/>
              <a:t>8/23/2022</a:t>
            </a:fld>
            <a:endParaRPr lang="en-US"/>
          </a:p>
        </p:txBody>
      </p:sp>
      <p:sp>
        <p:nvSpPr>
          <p:cNvPr id="5" name="Footer Placeholder 4">
            <a:extLst>
              <a:ext uri="{FF2B5EF4-FFF2-40B4-BE49-F238E27FC236}">
                <a16:creationId xmlns:a16="http://schemas.microsoft.com/office/drawing/2014/main" id="{BA4CB3B6-287C-674E-B247-8A45EC381D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04DE38-D7AA-0D4A-99EA-B2302DBD1F53}"/>
              </a:ext>
            </a:extLst>
          </p:cNvPr>
          <p:cNvSpPr>
            <a:spLocks noGrp="1"/>
          </p:cNvSpPr>
          <p:nvPr>
            <p:ph type="sldNum" sz="quarter" idx="12"/>
          </p:nvPr>
        </p:nvSpPr>
        <p:spPr/>
        <p:txBody>
          <a:bodyPr/>
          <a:lstStyle/>
          <a:p>
            <a:fld id="{E38240B4-370B-F24E-BB6E-344F1DAC482A}" type="slidenum">
              <a:rPr lang="en-US" smtClean="0"/>
              <a:t>‹#›</a:t>
            </a:fld>
            <a:endParaRPr lang="en-US"/>
          </a:p>
        </p:txBody>
      </p:sp>
      <p:sp>
        <p:nvSpPr>
          <p:cNvPr id="13" name="Text Placeholder 12">
            <a:extLst>
              <a:ext uri="{FF2B5EF4-FFF2-40B4-BE49-F238E27FC236}">
                <a16:creationId xmlns:a16="http://schemas.microsoft.com/office/drawing/2014/main" id="{B1DA14CC-16A9-7B40-AAAF-17F0CD8E658A}"/>
              </a:ext>
            </a:extLst>
          </p:cNvPr>
          <p:cNvSpPr>
            <a:spLocks noGrp="1"/>
          </p:cNvSpPr>
          <p:nvPr>
            <p:ph type="body" sz="quarter" idx="14"/>
          </p:nvPr>
        </p:nvSpPr>
        <p:spPr>
          <a:xfrm>
            <a:off x="1939925" y="1589088"/>
            <a:ext cx="8294688" cy="299243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62510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EA8BE7D-3F5D-E047-9EB0-2788B3C14EC9}"/>
              </a:ext>
            </a:extLst>
          </p:cNvPr>
          <p:cNvSpPr>
            <a:spLocks noGrp="1"/>
          </p:cNvSpPr>
          <p:nvPr>
            <p:ph type="dt" sz="half" idx="10"/>
          </p:nvPr>
        </p:nvSpPr>
        <p:spPr/>
        <p:txBody>
          <a:bodyPr/>
          <a:lstStyle/>
          <a:p>
            <a:fld id="{9FAEC780-B99E-3D46-B592-39FE0335DBC3}" type="datetimeFigureOut">
              <a:rPr lang="en-US" smtClean="0"/>
              <a:t>8/23/2022</a:t>
            </a:fld>
            <a:endParaRPr lang="en-US"/>
          </a:p>
        </p:txBody>
      </p:sp>
      <p:sp>
        <p:nvSpPr>
          <p:cNvPr id="5" name="Footer Placeholder 4">
            <a:extLst>
              <a:ext uri="{FF2B5EF4-FFF2-40B4-BE49-F238E27FC236}">
                <a16:creationId xmlns:a16="http://schemas.microsoft.com/office/drawing/2014/main" id="{004B9C05-E014-9842-9E79-CC9CECE561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AD8FF2-BCE1-DA4F-9846-33EA7184AC6A}"/>
              </a:ext>
            </a:extLst>
          </p:cNvPr>
          <p:cNvSpPr>
            <a:spLocks noGrp="1"/>
          </p:cNvSpPr>
          <p:nvPr>
            <p:ph type="sldNum" sz="quarter" idx="12"/>
          </p:nvPr>
        </p:nvSpPr>
        <p:spPr/>
        <p:txBody>
          <a:bodyPr/>
          <a:lstStyle/>
          <a:p>
            <a:fld id="{E38240B4-370B-F24E-BB6E-344F1DAC482A}" type="slidenum">
              <a:rPr lang="en-US" smtClean="0"/>
              <a:t>‹#›</a:t>
            </a:fld>
            <a:endParaRPr lang="en-US"/>
          </a:p>
        </p:txBody>
      </p:sp>
      <p:pic>
        <p:nvPicPr>
          <p:cNvPr id="8" name="Picture 7" descr="Background pattern&#10;&#10;Description automatically generated">
            <a:extLst>
              <a:ext uri="{FF2B5EF4-FFF2-40B4-BE49-F238E27FC236}">
                <a16:creationId xmlns:a16="http://schemas.microsoft.com/office/drawing/2014/main" id="{F40E3ED9-3E34-874C-AC01-BCECC8BBF309}"/>
              </a:ext>
            </a:extLst>
          </p:cNvPr>
          <p:cNvPicPr>
            <a:picLocks noChangeAspect="1"/>
          </p:cNvPicPr>
          <p:nvPr userDrawn="1"/>
        </p:nvPicPr>
        <p:blipFill rotWithShape="1">
          <a:blip r:embed="rId2"/>
          <a:srcRect t="1" b="43749"/>
          <a:stretch/>
        </p:blipFill>
        <p:spPr>
          <a:xfrm>
            <a:off x="0" y="0"/>
            <a:ext cx="12192000" cy="6858000"/>
          </a:xfrm>
          <a:prstGeom prst="rect">
            <a:avLst/>
          </a:prstGeom>
        </p:spPr>
      </p:pic>
      <p:sp>
        <p:nvSpPr>
          <p:cNvPr id="7" name="Rectangle 6">
            <a:extLst>
              <a:ext uri="{FF2B5EF4-FFF2-40B4-BE49-F238E27FC236}">
                <a16:creationId xmlns:a16="http://schemas.microsoft.com/office/drawing/2014/main" id="{57A2D8EE-4A81-5D42-BD2C-17A7E5BE76F8}"/>
              </a:ext>
            </a:extLst>
          </p:cNvPr>
          <p:cNvSpPr/>
          <p:nvPr userDrawn="1"/>
        </p:nvSpPr>
        <p:spPr>
          <a:xfrm>
            <a:off x="0" y="0"/>
            <a:ext cx="12192000" cy="6858000"/>
          </a:xfrm>
          <a:prstGeom prst="rect">
            <a:avLst/>
          </a:prstGeom>
          <a:solidFill>
            <a:schemeClr val="tx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7787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8A4C8-566D-694E-A903-32F685031D7A}"/>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77A2E69-803F-DA44-873E-D8993ED7284B}"/>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6C92CA-8193-854E-B811-22617CDF63E5}"/>
              </a:ext>
            </a:extLst>
          </p:cNvPr>
          <p:cNvSpPr>
            <a:spLocks noGrp="1"/>
          </p:cNvSpPr>
          <p:nvPr>
            <p:ph type="dt" sz="half" idx="10"/>
          </p:nvPr>
        </p:nvSpPr>
        <p:spPr/>
        <p:txBody>
          <a:bodyPr/>
          <a:lstStyle/>
          <a:p>
            <a:fld id="{9FAEC780-B99E-3D46-B592-39FE0335DBC3}" type="datetimeFigureOut">
              <a:rPr lang="en-US" smtClean="0"/>
              <a:t>8/23/2022</a:t>
            </a:fld>
            <a:endParaRPr lang="en-US"/>
          </a:p>
        </p:txBody>
      </p:sp>
      <p:sp>
        <p:nvSpPr>
          <p:cNvPr id="5" name="Footer Placeholder 4">
            <a:extLst>
              <a:ext uri="{FF2B5EF4-FFF2-40B4-BE49-F238E27FC236}">
                <a16:creationId xmlns:a16="http://schemas.microsoft.com/office/drawing/2014/main" id="{38B3F8C0-887D-DA46-8363-F2E31F2190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C15E1-DF89-9342-9337-809D08AF27C3}"/>
              </a:ext>
            </a:extLst>
          </p:cNvPr>
          <p:cNvSpPr>
            <a:spLocks noGrp="1"/>
          </p:cNvSpPr>
          <p:nvPr>
            <p:ph type="sldNum" sz="quarter" idx="12"/>
          </p:nvPr>
        </p:nvSpPr>
        <p:spPr/>
        <p:txBody>
          <a:bodyPr/>
          <a:lstStyle/>
          <a:p>
            <a:fld id="{E38240B4-370B-F24E-BB6E-344F1DAC482A}" type="slidenum">
              <a:rPr lang="en-US" smtClean="0"/>
              <a:t>‹#›</a:t>
            </a:fld>
            <a:endParaRPr lang="en-US"/>
          </a:p>
        </p:txBody>
      </p:sp>
      <p:pic>
        <p:nvPicPr>
          <p:cNvPr id="9" name="Picture 8" descr="Background pattern&#10;&#10;Description automatically generated">
            <a:extLst>
              <a:ext uri="{FF2B5EF4-FFF2-40B4-BE49-F238E27FC236}">
                <a16:creationId xmlns:a16="http://schemas.microsoft.com/office/drawing/2014/main" id="{7543C0DD-95AE-7849-B1D6-D1B3AF133821}"/>
              </a:ext>
            </a:extLst>
          </p:cNvPr>
          <p:cNvPicPr>
            <a:picLocks noChangeAspect="1"/>
          </p:cNvPicPr>
          <p:nvPr userDrawn="1"/>
        </p:nvPicPr>
        <p:blipFill rotWithShape="1">
          <a:blip r:embed="rId2"/>
          <a:srcRect b="43750"/>
          <a:stretch/>
        </p:blipFill>
        <p:spPr>
          <a:xfrm>
            <a:off x="0" y="0"/>
            <a:ext cx="12192000" cy="6858000"/>
          </a:xfrm>
          <a:prstGeom prst="rect">
            <a:avLst/>
          </a:prstGeom>
        </p:spPr>
      </p:pic>
      <p:sp>
        <p:nvSpPr>
          <p:cNvPr id="7" name="Rectangle 6">
            <a:extLst>
              <a:ext uri="{FF2B5EF4-FFF2-40B4-BE49-F238E27FC236}">
                <a16:creationId xmlns:a16="http://schemas.microsoft.com/office/drawing/2014/main" id="{B84D91C3-DBB9-4B49-A81F-4F4DEDC457A9}"/>
              </a:ext>
            </a:extLst>
          </p:cNvPr>
          <p:cNvSpPr/>
          <p:nvPr userDrawn="1"/>
        </p:nvSpPr>
        <p:spPr>
          <a:xfrm>
            <a:off x="0" y="0"/>
            <a:ext cx="12192000" cy="6858000"/>
          </a:xfrm>
          <a:prstGeom prst="rect">
            <a:avLst/>
          </a:pr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8983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diagram&#10;&#10;Description automatically generated">
            <a:extLst>
              <a:ext uri="{FF2B5EF4-FFF2-40B4-BE49-F238E27FC236}">
                <a16:creationId xmlns:a16="http://schemas.microsoft.com/office/drawing/2014/main" id="{D0F42E5D-01ED-5E43-B7DA-C072042F538E}"/>
              </a:ext>
            </a:extLst>
          </p:cNvPr>
          <p:cNvPicPr>
            <a:picLocks noChangeAspect="1"/>
          </p:cNvPicPr>
          <p:nvPr userDrawn="1"/>
        </p:nvPicPr>
        <p:blipFill>
          <a:blip r:embed="rId2"/>
          <a:stretch>
            <a:fillRect/>
          </a:stretch>
        </p:blipFill>
        <p:spPr>
          <a:xfrm>
            <a:off x="2679700" y="527050"/>
            <a:ext cx="6832600" cy="5803900"/>
          </a:xfrm>
          <a:prstGeom prst="rect">
            <a:avLst/>
          </a:prstGeom>
        </p:spPr>
      </p:pic>
      <p:sp>
        <p:nvSpPr>
          <p:cNvPr id="4" name="Date Placeholder 3">
            <a:extLst>
              <a:ext uri="{FF2B5EF4-FFF2-40B4-BE49-F238E27FC236}">
                <a16:creationId xmlns:a16="http://schemas.microsoft.com/office/drawing/2014/main" id="{3758283B-3FF2-8B48-ADC0-EE5BAC4D8512}"/>
              </a:ext>
            </a:extLst>
          </p:cNvPr>
          <p:cNvSpPr>
            <a:spLocks noGrp="1"/>
          </p:cNvSpPr>
          <p:nvPr>
            <p:ph type="dt" sz="half" idx="10"/>
          </p:nvPr>
        </p:nvSpPr>
        <p:spPr/>
        <p:txBody>
          <a:bodyPr/>
          <a:lstStyle/>
          <a:p>
            <a:fld id="{9FAEC780-B99E-3D46-B592-39FE0335DBC3}" type="datetimeFigureOut">
              <a:rPr lang="en-US" smtClean="0"/>
              <a:t>8/23/2022</a:t>
            </a:fld>
            <a:endParaRPr lang="en-US"/>
          </a:p>
        </p:txBody>
      </p:sp>
      <p:sp>
        <p:nvSpPr>
          <p:cNvPr id="5" name="Footer Placeholder 4">
            <a:extLst>
              <a:ext uri="{FF2B5EF4-FFF2-40B4-BE49-F238E27FC236}">
                <a16:creationId xmlns:a16="http://schemas.microsoft.com/office/drawing/2014/main" id="{02FD979F-5734-6B4F-9C04-7921380E13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77E1D4-8E02-6943-97D9-AE75AD62E956}"/>
              </a:ext>
            </a:extLst>
          </p:cNvPr>
          <p:cNvSpPr>
            <a:spLocks noGrp="1"/>
          </p:cNvSpPr>
          <p:nvPr>
            <p:ph type="sldNum" sz="quarter" idx="12"/>
          </p:nvPr>
        </p:nvSpPr>
        <p:spPr/>
        <p:txBody>
          <a:bodyPr/>
          <a:lstStyle/>
          <a:p>
            <a:fld id="{E38240B4-370B-F24E-BB6E-344F1DAC482A}" type="slidenum">
              <a:rPr lang="en-US" smtClean="0"/>
              <a:t>‹#›</a:t>
            </a:fld>
            <a:endParaRPr lang="en-US"/>
          </a:p>
        </p:txBody>
      </p:sp>
    </p:spTree>
    <p:extLst>
      <p:ext uri="{BB962C8B-B14F-4D97-AF65-F5344CB8AC3E}">
        <p14:creationId xmlns:p14="http://schemas.microsoft.com/office/powerpoint/2010/main" val="40545192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9328-7F78-4B62-82F1-1ADB52AA66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F9DEDE-0636-4FE6-A27A-2359848E2C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48DE79-8FDA-4E9B-8700-7F1E50727D48}"/>
              </a:ext>
            </a:extLst>
          </p:cNvPr>
          <p:cNvSpPr>
            <a:spLocks noGrp="1"/>
          </p:cNvSpPr>
          <p:nvPr>
            <p:ph type="dt" sz="half" idx="10"/>
          </p:nvPr>
        </p:nvSpPr>
        <p:spPr/>
        <p:txBody>
          <a:bodyPr/>
          <a:lstStyle/>
          <a:p>
            <a:fld id="{2ECF6A96-A89D-44E6-97AA-A40D323ADDE7}" type="datetimeFigureOut">
              <a:rPr lang="en-US" smtClean="0"/>
              <a:t>8/23/2022</a:t>
            </a:fld>
            <a:endParaRPr lang="en-US"/>
          </a:p>
        </p:txBody>
      </p:sp>
      <p:sp>
        <p:nvSpPr>
          <p:cNvPr id="5" name="Footer Placeholder 4">
            <a:extLst>
              <a:ext uri="{FF2B5EF4-FFF2-40B4-BE49-F238E27FC236}">
                <a16:creationId xmlns:a16="http://schemas.microsoft.com/office/drawing/2014/main" id="{3CAA5130-8528-4547-A072-206EE9AF55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6613EA-A13A-40D8-BF91-C8A59E16A4F9}"/>
              </a:ext>
            </a:extLst>
          </p:cNvPr>
          <p:cNvSpPr>
            <a:spLocks noGrp="1"/>
          </p:cNvSpPr>
          <p:nvPr>
            <p:ph type="sldNum" sz="quarter" idx="12"/>
          </p:nvPr>
        </p:nvSpPr>
        <p:spPr/>
        <p:txBody>
          <a:bodyPr/>
          <a:lstStyle/>
          <a:p>
            <a:fld id="{5C4B90D7-B867-4A1C-B0B1-7DFA56618CA2}" type="slidenum">
              <a:rPr lang="en-US" smtClean="0"/>
              <a:t>‹#›</a:t>
            </a:fld>
            <a:endParaRPr lang="en-US"/>
          </a:p>
        </p:txBody>
      </p:sp>
    </p:spTree>
    <p:extLst>
      <p:ext uri="{BB962C8B-B14F-4D97-AF65-F5344CB8AC3E}">
        <p14:creationId xmlns:p14="http://schemas.microsoft.com/office/powerpoint/2010/main" val="8062484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ivider - No Backgroun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6BEDD8C0-84D8-704F-9DFB-D478F951A85E}"/>
              </a:ext>
            </a:extLst>
          </p:cNvPr>
          <p:cNvSpPr/>
          <p:nvPr userDrawn="1"/>
        </p:nvSpPr>
        <p:spPr>
          <a:xfrm>
            <a:off x="7337502" y="-1074106"/>
            <a:ext cx="4503106" cy="4503106"/>
          </a:xfrm>
          <a:prstGeom prst="ellipse">
            <a:avLst/>
          </a:prstGeom>
          <a:noFill/>
          <a:ln w="38100">
            <a:solidFill>
              <a:schemeClr val="bg1">
                <a:lumMod val="60000"/>
                <a:lumOff val="40000"/>
              </a:schemeClr>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578BCBF-C972-4A4A-80DC-C73B42A601BF}"/>
              </a:ext>
            </a:extLst>
          </p:cNvPr>
          <p:cNvSpPr/>
          <p:nvPr userDrawn="1"/>
        </p:nvSpPr>
        <p:spPr>
          <a:xfrm>
            <a:off x="10299163" y="2527597"/>
            <a:ext cx="2122461" cy="2122461"/>
          </a:xfrm>
          <a:prstGeom prst="ellipse">
            <a:avLst/>
          </a:prstGeom>
          <a:noFill/>
          <a:ln w="38100">
            <a:solidFill>
              <a:schemeClr val="bg1">
                <a:lumMod val="60000"/>
                <a:lumOff val="40000"/>
              </a:schemeClr>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5CB247E8-605A-4D43-B038-E65A46481B3A}" type="datetimeFigureOut">
              <a:rPr lang="en-US" smtClean="0"/>
              <a:t>8/23/2022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0DF42D-E7EB-2842-986F-3727A25A7B24}" type="slidenum">
              <a:rPr lang="en-US" smtClean="0"/>
              <a:t>‹#›</a:t>
            </a:fld>
            <a:endParaRPr lang="en-US"/>
          </a:p>
        </p:txBody>
      </p:sp>
      <p:sp>
        <p:nvSpPr>
          <p:cNvPr id="7" name="Title 1">
            <a:extLst>
              <a:ext uri="{FF2B5EF4-FFF2-40B4-BE49-F238E27FC236}">
                <a16:creationId xmlns:a16="http://schemas.microsoft.com/office/drawing/2014/main" id="{1DEFAC4A-9087-F642-A2C6-CDD8934BE5C6}"/>
              </a:ext>
            </a:extLst>
          </p:cNvPr>
          <p:cNvSpPr>
            <a:spLocks noGrp="1"/>
          </p:cNvSpPr>
          <p:nvPr>
            <p:ph type="ctrTitle" hasCustomPrompt="1"/>
          </p:nvPr>
        </p:nvSpPr>
        <p:spPr>
          <a:xfrm>
            <a:off x="914400" y="2512166"/>
            <a:ext cx="10363200" cy="1614856"/>
          </a:xfrm>
        </p:spPr>
        <p:txBody>
          <a:bodyPr anchor="b">
            <a:normAutofit/>
          </a:bodyPr>
          <a:lstStyle>
            <a:lvl1pPr>
              <a:defRPr sz="3200"/>
            </a:lvl1pPr>
          </a:lstStyle>
          <a:p>
            <a:r>
              <a:rPr lang="en-US" dirty="0"/>
              <a:t>CLICK TO EDIT MASTER TITLE STYLE</a:t>
            </a:r>
          </a:p>
        </p:txBody>
      </p:sp>
      <p:sp>
        <p:nvSpPr>
          <p:cNvPr id="8" name="Subtitle 2">
            <a:extLst>
              <a:ext uri="{FF2B5EF4-FFF2-40B4-BE49-F238E27FC236}">
                <a16:creationId xmlns:a16="http://schemas.microsoft.com/office/drawing/2014/main" id="{848C0190-DAE3-E04D-9A0D-E05B2B9E3335}"/>
              </a:ext>
            </a:extLst>
          </p:cNvPr>
          <p:cNvSpPr>
            <a:spLocks noGrp="1"/>
          </p:cNvSpPr>
          <p:nvPr>
            <p:ph type="subTitle" idx="1"/>
          </p:nvPr>
        </p:nvSpPr>
        <p:spPr>
          <a:xfrm>
            <a:off x="914400" y="4127022"/>
            <a:ext cx="10363200" cy="1893518"/>
          </a:xfrm>
        </p:spPr>
        <p:txBody>
          <a:bodyPr anchor="t"/>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1875207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B247E8-605A-4D43-B038-E65A46481B3A}" type="datetimeFigureOut">
              <a:rPr lang="en-US" smtClean="0"/>
              <a:t>8/23/2022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0DF42D-E7EB-2842-986F-3727A25A7B24}" type="slidenum">
              <a:rPr lang="en-US" smtClean="0"/>
              <a:t>‹#›</a:t>
            </a:fld>
            <a:endParaRPr lang="en-US"/>
          </a:p>
        </p:txBody>
      </p:sp>
      <p:sp>
        <p:nvSpPr>
          <p:cNvPr id="5" name="Oval 4">
            <a:extLst>
              <a:ext uri="{FF2B5EF4-FFF2-40B4-BE49-F238E27FC236}">
                <a16:creationId xmlns:a16="http://schemas.microsoft.com/office/drawing/2014/main" id="{C7C1ADFE-D51C-EC41-94F8-3E86764B83F1}"/>
              </a:ext>
            </a:extLst>
          </p:cNvPr>
          <p:cNvSpPr/>
          <p:nvPr userDrawn="1"/>
        </p:nvSpPr>
        <p:spPr>
          <a:xfrm>
            <a:off x="10771938" y="4320075"/>
            <a:ext cx="3043323" cy="3043323"/>
          </a:xfrm>
          <a:prstGeom prst="ellipse">
            <a:avLst/>
          </a:prstGeom>
          <a:noFill/>
          <a:ln w="38100">
            <a:solidFill>
              <a:schemeClr val="bg1">
                <a:lumMod val="60000"/>
                <a:lumOff val="40000"/>
              </a:schemeClr>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56D61A6E-5F1C-2A45-B22E-BF221E90632B}"/>
              </a:ext>
            </a:extLst>
          </p:cNvPr>
          <p:cNvSpPr/>
          <p:nvPr userDrawn="1"/>
        </p:nvSpPr>
        <p:spPr>
          <a:xfrm>
            <a:off x="-4723621" y="2878484"/>
            <a:ext cx="6350253" cy="6350253"/>
          </a:xfrm>
          <a:prstGeom prst="ellipse">
            <a:avLst/>
          </a:prstGeom>
          <a:noFill/>
          <a:ln w="38100">
            <a:solidFill>
              <a:schemeClr val="bg1">
                <a:lumMod val="60000"/>
                <a:lumOff val="40000"/>
              </a:schemeClr>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1504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Completely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5839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image" Target="../media/image1.jpg"/><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8.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3.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3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36815693"/>
      </p:ext>
    </p:extLst>
  </p:cSld>
  <p:clrMap bg1="lt1" tx1="dk1" bg2="lt2" tx2="dk2" accent1="accent1" accent2="accent2" accent3="accent3" accent4="accent4" accent5="accent5" accent6="accent6" hlink="hlink" folHlink="folHlink"/>
  <p:sldLayoutIdLst>
    <p:sldLayoutId id="2147483706" r:id="rId1"/>
    <p:sldLayoutId id="2147483674" r:id="rId2"/>
    <p:sldLayoutId id="2147483683" r:id="rId3"/>
    <p:sldLayoutId id="2147483711" r:id="rId4"/>
    <p:sldLayoutId id="2147483675" r:id="rId5"/>
    <p:sldLayoutId id="2147483685" r:id="rId6"/>
    <p:sldLayoutId id="2147483686" r:id="rId7"/>
    <p:sldLayoutId id="2147483676" r:id="rId8"/>
    <p:sldLayoutId id="2147483684" r:id="rId9"/>
    <p:sldLayoutId id="2147483652" r:id="rId10"/>
    <p:sldLayoutId id="2147483712" r:id="rId11"/>
    <p:sldLayoutId id="2147483651" r:id="rId12"/>
    <p:sldLayoutId id="2147483654" r:id="rId13"/>
    <p:sldLayoutId id="2147483655" r:id="rId14"/>
    <p:sldLayoutId id="2147483656" r:id="rId15"/>
    <p:sldLayoutId id="2147483657" r:id="rId16"/>
    <p:sldLayoutId id="2147483710" r:id="rId17"/>
    <p:sldLayoutId id="2147483659" r:id="rId18"/>
    <p:sldLayoutId id="2147483660" r:id="rId19"/>
    <p:sldLayoutId id="2147483661" r:id="rId20"/>
    <p:sldLayoutId id="2147483709" r:id="rId21"/>
    <p:sldLayoutId id="2147483663" r:id="rId22"/>
    <p:sldLayoutId id="2147483677" r:id="rId23"/>
    <p:sldLayoutId id="2147483678" r:id="rId24"/>
    <p:sldLayoutId id="2147483679" r:id="rId25"/>
    <p:sldLayoutId id="2147483715" r:id="rId26"/>
    <p:sldLayoutId id="2147483665" r:id="rId27"/>
    <p:sldLayoutId id="2147483666" r:id="rId28"/>
    <p:sldLayoutId id="2147483669" r:id="rId29"/>
    <p:sldLayoutId id="2147483667" r:id="rId30"/>
    <p:sldLayoutId id="2147483668" r:id="rId31"/>
    <p:sldLayoutId id="2147483670" r:id="rId32"/>
    <p:sldLayoutId id="2147483671" r:id="rId33"/>
    <p:sldLayoutId id="2147483672" r:id="rId34"/>
    <p:sldLayoutId id="2147483673" r:id="rId35"/>
    <p:sldLayoutId id="2147483694" r:id="rId36"/>
    <p:sldLayoutId id="2147483704" r:id="rId3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E70A98-3183-6941-97D1-3BCD13F48F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1AC672-B8E8-9141-9A0F-451AF54060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DA5372-C402-3B46-AD90-CFF4E260EC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BFB293-9085-5048-9841-D39D648C47B7}" type="datetimeFigureOut">
              <a:rPr lang="en-US" smtClean="0"/>
              <a:t>8/23/2022</a:t>
            </a:fld>
            <a:endParaRPr lang="en-US"/>
          </a:p>
        </p:txBody>
      </p:sp>
      <p:sp>
        <p:nvSpPr>
          <p:cNvPr id="5" name="Footer Placeholder 4">
            <a:extLst>
              <a:ext uri="{FF2B5EF4-FFF2-40B4-BE49-F238E27FC236}">
                <a16:creationId xmlns:a16="http://schemas.microsoft.com/office/drawing/2014/main" id="{71C7B7B9-2287-F34D-99A1-DD7E4D12A2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65558E3-D579-3044-8E2F-618BCF0DF5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B541C5-56E7-9144-BD03-7055B04E6164}" type="slidenum">
              <a:rPr lang="en-US" smtClean="0"/>
              <a:t>‹#›</a:t>
            </a:fld>
            <a:endParaRPr lang="en-US"/>
          </a:p>
        </p:txBody>
      </p:sp>
    </p:spTree>
    <p:extLst>
      <p:ext uri="{BB962C8B-B14F-4D97-AF65-F5344CB8AC3E}">
        <p14:creationId xmlns:p14="http://schemas.microsoft.com/office/powerpoint/2010/main" val="2244931494"/>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007D4F-0772-F145-BE2C-0E04170B40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AEC780-B99E-3D46-B592-39FE0335DBC3}" type="datetimeFigureOut">
              <a:rPr lang="en-US" smtClean="0"/>
              <a:t>8/23/2022</a:t>
            </a:fld>
            <a:endParaRPr lang="en-US"/>
          </a:p>
        </p:txBody>
      </p:sp>
      <p:sp>
        <p:nvSpPr>
          <p:cNvPr id="5" name="Footer Placeholder 4">
            <a:extLst>
              <a:ext uri="{FF2B5EF4-FFF2-40B4-BE49-F238E27FC236}">
                <a16:creationId xmlns:a16="http://schemas.microsoft.com/office/drawing/2014/main" id="{42F7ABD7-3DBA-564C-BCDA-E97AFDCB31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3C1C2FE-8DA6-C046-84A2-E98EF5EF41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8240B4-370B-F24E-BB6E-344F1DAC482A}" type="slidenum">
              <a:rPr lang="en-US" smtClean="0"/>
              <a:t>‹#›</a:t>
            </a:fld>
            <a:endParaRPr lang="en-US"/>
          </a:p>
        </p:txBody>
      </p:sp>
    </p:spTree>
    <p:extLst>
      <p:ext uri="{BB962C8B-B14F-4D97-AF65-F5344CB8AC3E}">
        <p14:creationId xmlns:p14="http://schemas.microsoft.com/office/powerpoint/2010/main" val="2540319284"/>
      </p:ext>
    </p:extLst>
  </p:cSld>
  <p:clrMap bg1="lt1" tx1="dk1" bg2="lt2" tx2="dk2" accent1="accent1" accent2="accent2" accent3="accent3" accent4="accent4" accent5="accent5" accent6="accent6" hlink="hlink" folHlink="folHlink"/>
  <p:sldLayoutIdLst>
    <p:sldLayoutId id="2147483653" r:id="rId1"/>
    <p:sldLayoutId id="2147483714" r:id="rId2"/>
    <p:sldLayoutId id="2147483658" r:id="rId3"/>
    <p:sldLayoutId id="2147483662" r:id="rId4"/>
    <p:sldLayoutId id="214748364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B10BE6-671F-4D2C-ACBC-2ACF8E3580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3708DA-380B-43EF-B63C-2D878D7158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D53968-4045-4D04-8FB9-988D29CEAF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CF6A96-A89D-44E6-97AA-A40D323ADDE7}" type="datetimeFigureOut">
              <a:rPr lang="en-US" smtClean="0"/>
              <a:t>8/23/2022</a:t>
            </a:fld>
            <a:endParaRPr lang="en-US"/>
          </a:p>
        </p:txBody>
      </p:sp>
      <p:sp>
        <p:nvSpPr>
          <p:cNvPr id="5" name="Footer Placeholder 4">
            <a:extLst>
              <a:ext uri="{FF2B5EF4-FFF2-40B4-BE49-F238E27FC236}">
                <a16:creationId xmlns:a16="http://schemas.microsoft.com/office/drawing/2014/main" id="{AFB5C3BA-BE2A-4461-8461-C7D86333AF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1BF4B8F-F086-48E4-9AA7-D5801CC054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4B90D7-B867-4A1C-B0B1-7DFA56618CA2}" type="slidenum">
              <a:rPr lang="en-US" smtClean="0"/>
              <a:t>‹#›</a:t>
            </a:fld>
            <a:endParaRPr lang="en-US"/>
          </a:p>
        </p:txBody>
      </p:sp>
    </p:spTree>
    <p:extLst>
      <p:ext uri="{BB962C8B-B14F-4D97-AF65-F5344CB8AC3E}">
        <p14:creationId xmlns:p14="http://schemas.microsoft.com/office/powerpoint/2010/main" val="2507049160"/>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accent1">
                    <a:lumMod val="20000"/>
                    <a:lumOff val="80000"/>
                  </a:schemeClr>
                </a:solidFill>
              </a:defRPr>
            </a:lvl1pPr>
          </a:lstStyle>
          <a:p>
            <a:fld id="{5CB247E8-605A-4D43-B038-E65A46481B3A}" type="datetimeFigureOut">
              <a:rPr lang="en-US" smtClean="0"/>
              <a:pPr/>
              <a:t>8/23/2022</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accent1">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accent1">
                    <a:lumMod val="20000"/>
                    <a:lumOff val="80000"/>
                  </a:schemeClr>
                </a:solidFill>
              </a:defRPr>
            </a:lvl1pPr>
          </a:lstStyle>
          <a:p>
            <a:fld id="{B40DF42D-E7EB-2842-986F-3727A25A7B24}" type="slidenum">
              <a:rPr lang="en-US" smtClean="0"/>
              <a:pPr/>
              <a:t>‹#›</a:t>
            </a:fld>
            <a:endParaRPr lang="en-US" dirty="0"/>
          </a:p>
        </p:txBody>
      </p:sp>
    </p:spTree>
    <p:extLst>
      <p:ext uri="{BB962C8B-B14F-4D97-AF65-F5344CB8AC3E}">
        <p14:creationId xmlns:p14="http://schemas.microsoft.com/office/powerpoint/2010/main" val="2983111951"/>
      </p:ext>
    </p:extLst>
  </p:cSld>
  <p:clrMap bg1="dk1" tx1="lt1" bg2="dk2" tx2="lt2" accent1="accent1" accent2="accent2" accent3="accent3" accent4="accent4" accent5="accent5" accent6="accent6" hlink="hlink" folHlink="folHlink"/>
  <p:sldLayoutIdLst>
    <p:sldLayoutId id="2147483759" r:id="rId1"/>
    <p:sldLayoutId id="2147483765" r:id="rId2"/>
    <p:sldLayoutId id="214748377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lnSpc>
          <a:spcPct val="100000"/>
        </a:lnSpc>
        <a:spcBef>
          <a:spcPct val="0"/>
        </a:spcBef>
        <a:buNone/>
        <a:defRPr sz="3200" b="1" i="0" kern="1200">
          <a:solidFill>
            <a:schemeClr val="accent1">
              <a:lumMod val="40000"/>
              <a:lumOff val="60000"/>
            </a:schemeClr>
          </a:solidFill>
          <a:latin typeface="Gill Sans MT" panose="020B0502020104020203" pitchFamily="34" charset="77"/>
          <a:ea typeface="MS PGothic" panose="020B0600070205080204" pitchFamily="34" charset="-128"/>
          <a:cs typeface="+mj-cs"/>
        </a:defRPr>
      </a:lvl1pPr>
    </p:titleStyle>
    <p:bodyStyle>
      <a:lvl1pPr marL="293688" indent="-293688" algn="l" defTabSz="457200" rtl="0" eaLnBrk="1" latinLnBrk="0" hangingPunct="1">
        <a:spcBef>
          <a:spcPct val="20000"/>
        </a:spcBef>
        <a:buClr>
          <a:schemeClr val="accent1"/>
        </a:buClr>
        <a:buSzPct val="120000"/>
        <a:buFont typeface="Arial" panose="020B0604020202020204" pitchFamily="34" charset="0"/>
        <a:buChar char="•"/>
        <a:tabLst/>
        <a:defRPr sz="2800" b="0" i="0" kern="1200">
          <a:solidFill>
            <a:schemeClr val="tx1"/>
          </a:solidFill>
          <a:latin typeface="Gill Sans MT" panose="020B0502020104020203" pitchFamily="34" charset="77"/>
          <a:ea typeface="MS PGothic" panose="020B0600070205080204" pitchFamily="34" charset="-128"/>
          <a:cs typeface="+mn-cs"/>
        </a:defRPr>
      </a:lvl1pPr>
      <a:lvl2pPr marL="746125" indent="-460375" algn="l" defTabSz="457200" rtl="0" eaLnBrk="1" latinLnBrk="0" hangingPunct="1">
        <a:spcBef>
          <a:spcPct val="20000"/>
        </a:spcBef>
        <a:buClr>
          <a:schemeClr val="accent1"/>
        </a:buClr>
        <a:buFont typeface="System Font Regular"/>
        <a:buChar char="—"/>
        <a:tabLst/>
        <a:defRPr sz="2800" b="0" i="0" kern="1200">
          <a:solidFill>
            <a:schemeClr val="tx1"/>
          </a:solidFill>
          <a:latin typeface="Gill Sans MT" panose="020B0502020104020203" pitchFamily="34" charset="77"/>
          <a:ea typeface="MS PGothic" panose="020B0600070205080204" pitchFamily="34" charset="-128"/>
          <a:cs typeface="+mn-cs"/>
        </a:defRPr>
      </a:lvl2pPr>
      <a:lvl3pPr marL="1031875" indent="-285750" algn="l" defTabSz="457200" rtl="0" eaLnBrk="1" latinLnBrk="0" hangingPunct="1">
        <a:spcBef>
          <a:spcPct val="20000"/>
        </a:spcBef>
        <a:buClr>
          <a:schemeClr val="accent1">
            <a:lumMod val="60000"/>
            <a:lumOff val="40000"/>
          </a:schemeClr>
        </a:buClr>
        <a:buSzPct val="80000"/>
        <a:buFont typeface="Arial"/>
        <a:buChar char="•"/>
        <a:tabLst/>
        <a:defRPr sz="2400" b="0" i="0" kern="1200">
          <a:solidFill>
            <a:schemeClr val="accent1">
              <a:lumMod val="20000"/>
              <a:lumOff val="80000"/>
            </a:schemeClr>
          </a:solidFill>
          <a:latin typeface="Gill Sans MT" panose="020B0502020104020203" pitchFamily="34" charset="77"/>
          <a:ea typeface="MS PGothic" panose="020B0600070205080204" pitchFamily="34" charset="-128"/>
          <a:cs typeface="+mn-cs"/>
        </a:defRPr>
      </a:lvl3pPr>
      <a:lvl4pPr marL="1381125" indent="-336550" algn="l" defTabSz="457200" rtl="0" eaLnBrk="1" latinLnBrk="0" hangingPunct="1">
        <a:spcBef>
          <a:spcPct val="20000"/>
        </a:spcBef>
        <a:buFont typeface="System Font Regular"/>
        <a:buChar char="–"/>
        <a:tabLst/>
        <a:defRPr sz="2400" b="0" i="0" kern="1200">
          <a:solidFill>
            <a:schemeClr val="accent1">
              <a:lumMod val="20000"/>
              <a:lumOff val="80000"/>
            </a:schemeClr>
          </a:solidFill>
          <a:latin typeface="Gill Sans MT" panose="020B0502020104020203" pitchFamily="34" charset="77"/>
          <a:ea typeface="MS PGothic" panose="020B0600070205080204" pitchFamily="34" charset="-128"/>
          <a:cs typeface="+mn-cs"/>
        </a:defRPr>
      </a:lvl4pPr>
      <a:lvl5pPr marL="1666875" indent="-285750" algn="l" defTabSz="457200" rtl="0" eaLnBrk="1" latinLnBrk="0" hangingPunct="1">
        <a:spcBef>
          <a:spcPct val="20000"/>
        </a:spcBef>
        <a:buFont typeface="System Font Regular"/>
        <a:buChar char="-"/>
        <a:tabLst/>
        <a:defRPr sz="2400" b="0" i="0" kern="1200">
          <a:solidFill>
            <a:schemeClr val="accent1">
              <a:lumMod val="20000"/>
              <a:lumOff val="80000"/>
            </a:schemeClr>
          </a:solidFill>
          <a:latin typeface="Gill Sans MT" panose="020B0502020104020203" pitchFamily="34" charset="77"/>
          <a:ea typeface="MS PGothic" panose="020B0600070205080204"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8.xml"/><Relationship Id="rId1" Type="http://schemas.openxmlformats.org/officeDocument/2006/relationships/slideLayout" Target="../slideLayouts/slideLayout45.xml"/><Relationship Id="rId4" Type="http://schemas.openxmlformats.org/officeDocument/2006/relationships/image" Target="../media/image44.png"/></Relationships>
</file>

<file path=ppt/slides/_rels/slide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7.png"/><Relationship Id="rId5" Type="http://schemas.openxmlformats.org/officeDocument/2006/relationships/image" Target="../media/image46.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51.png"/></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38.xml"/><Relationship Id="rId4" Type="http://schemas.openxmlformats.org/officeDocument/2006/relationships/image" Target="../media/image55.png"/></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8" Type="http://schemas.openxmlformats.org/officeDocument/2006/relationships/image" Target="../media/image61.png"/><Relationship Id="rId13" Type="http://schemas.openxmlformats.org/officeDocument/2006/relationships/image" Target="../media/image66.png"/><Relationship Id="rId18" Type="http://schemas.openxmlformats.org/officeDocument/2006/relationships/image" Target="../media/image71.pn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png"/><Relationship Id="rId17" Type="http://schemas.openxmlformats.org/officeDocument/2006/relationships/image" Target="../media/image70.png"/><Relationship Id="rId2" Type="http://schemas.openxmlformats.org/officeDocument/2006/relationships/notesSlide" Target="../notesSlides/notesSlide20.xml"/><Relationship Id="rId16" Type="http://schemas.openxmlformats.org/officeDocument/2006/relationships/image" Target="../media/image69.png"/><Relationship Id="rId20" Type="http://schemas.openxmlformats.org/officeDocument/2006/relationships/image" Target="../media/image73.png"/><Relationship Id="rId1" Type="http://schemas.openxmlformats.org/officeDocument/2006/relationships/slideLayout" Target="../slideLayouts/slideLayout42.xml"/><Relationship Id="rId6" Type="http://schemas.openxmlformats.org/officeDocument/2006/relationships/image" Target="../media/image59.png"/><Relationship Id="rId11" Type="http://schemas.openxmlformats.org/officeDocument/2006/relationships/image" Target="../media/image64.png"/><Relationship Id="rId5" Type="http://schemas.openxmlformats.org/officeDocument/2006/relationships/image" Target="../media/image58.png"/><Relationship Id="rId15" Type="http://schemas.openxmlformats.org/officeDocument/2006/relationships/image" Target="../media/image68.png"/><Relationship Id="rId10" Type="http://schemas.openxmlformats.org/officeDocument/2006/relationships/image" Target="../media/image63.png"/><Relationship Id="rId19" Type="http://schemas.openxmlformats.org/officeDocument/2006/relationships/image" Target="../media/image72.png"/><Relationship Id="rId4" Type="http://schemas.openxmlformats.org/officeDocument/2006/relationships/image" Target="../media/image57.png"/><Relationship Id="rId9" Type="http://schemas.openxmlformats.org/officeDocument/2006/relationships/image" Target="../media/image62.png"/><Relationship Id="rId14" Type="http://schemas.openxmlformats.org/officeDocument/2006/relationships/image" Target="../media/image67.png"/></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1.xml"/><Relationship Id="rId1" Type="http://schemas.openxmlformats.org/officeDocument/2006/relationships/slideLayout" Target="../slideLayouts/slideLayout44.xml"/></Relationships>
</file>

<file path=ppt/slides/_rels/slide2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22.xml"/><Relationship Id="rId1" Type="http://schemas.openxmlformats.org/officeDocument/2006/relationships/slideLayout" Target="../slideLayouts/slideLayout8.xml"/><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8" name="Arrow: Pentagon 7"/>
          <p:cNvSpPr/>
          <p:nvPr/>
        </p:nvSpPr>
        <p:spPr>
          <a:xfrm>
            <a:off x="0" y="4460703"/>
            <a:ext cx="10824210" cy="2430198"/>
          </a:xfrm>
          <a:prstGeom prst="homePlate">
            <a:avLst/>
          </a:prstGeom>
          <a:gradFill>
            <a:gsLst>
              <a:gs pos="88000">
                <a:schemeClr val="bg1">
                  <a:alpha val="81000"/>
                </a:schemeClr>
              </a:gs>
              <a:gs pos="100000">
                <a:schemeClr val="bg1">
                  <a:alpha val="25000"/>
                </a:schemeClr>
              </a:gs>
              <a:gs pos="0">
                <a:schemeClr val="bg1">
                  <a:alpha val="97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813540"/>
            <a:ext cx="3709358" cy="1547782"/>
          </a:xfrm>
          <a:prstGeom prst="rect">
            <a:avLst/>
          </a:prstGeom>
        </p:spPr>
      </p:pic>
      <p:sp>
        <p:nvSpPr>
          <p:cNvPr id="10" name="Title 1">
            <a:extLst>
              <a:ext uri="{FF2B5EF4-FFF2-40B4-BE49-F238E27FC236}">
                <a16:creationId xmlns:a16="http://schemas.microsoft.com/office/drawing/2014/main" id="{500EBC95-9E0B-4060-AC1C-E7885DB16A7A}"/>
              </a:ext>
            </a:extLst>
          </p:cNvPr>
          <p:cNvSpPr txBox="1">
            <a:spLocks/>
          </p:cNvSpPr>
          <p:nvPr/>
        </p:nvSpPr>
        <p:spPr>
          <a:xfrm>
            <a:off x="3706046" y="4610422"/>
            <a:ext cx="5604312" cy="69732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rgbClr val="005DAA"/>
                </a:solidFill>
                <a:latin typeface="Century Gothic" panose="020B0502020202020204" pitchFamily="34" charset="0"/>
              </a:rPr>
              <a:t>Engineering the Future</a:t>
            </a:r>
          </a:p>
        </p:txBody>
      </p:sp>
      <p:sp>
        <p:nvSpPr>
          <p:cNvPr id="11" name="TextBox 10">
            <a:extLst>
              <a:ext uri="{FF2B5EF4-FFF2-40B4-BE49-F238E27FC236}">
                <a16:creationId xmlns:a16="http://schemas.microsoft.com/office/drawing/2014/main" id="{0CA1EE22-9450-4C15-939B-1DDADCFFC46F}"/>
              </a:ext>
            </a:extLst>
          </p:cNvPr>
          <p:cNvSpPr txBox="1"/>
          <p:nvPr/>
        </p:nvSpPr>
        <p:spPr>
          <a:xfrm>
            <a:off x="3727562" y="5308065"/>
            <a:ext cx="5759513" cy="384721"/>
          </a:xfrm>
          <a:prstGeom prst="rect">
            <a:avLst/>
          </a:prstGeom>
          <a:noFill/>
        </p:spPr>
        <p:txBody>
          <a:bodyPr wrap="square" rtlCol="0">
            <a:spAutoFit/>
          </a:bodyPr>
          <a:lstStyle/>
          <a:p>
            <a:endParaRPr lang="en-US" sz="1900" dirty="0">
              <a:solidFill>
                <a:srgbClr val="005DAA"/>
              </a:solidFill>
              <a:latin typeface="Century Gothic" panose="020B0502020202020204" pitchFamily="34" charset="0"/>
            </a:endParaRPr>
          </a:p>
        </p:txBody>
      </p:sp>
      <p:sp>
        <p:nvSpPr>
          <p:cNvPr id="12" name="TextBox 11">
            <a:extLst>
              <a:ext uri="{FF2B5EF4-FFF2-40B4-BE49-F238E27FC236}">
                <a16:creationId xmlns:a16="http://schemas.microsoft.com/office/drawing/2014/main" id="{AFD84C9F-74B0-4E4D-93D4-8E30D44716E7}"/>
              </a:ext>
            </a:extLst>
          </p:cNvPr>
          <p:cNvSpPr txBox="1"/>
          <p:nvPr/>
        </p:nvSpPr>
        <p:spPr>
          <a:xfrm>
            <a:off x="3709358" y="6068934"/>
            <a:ext cx="5772634" cy="338554"/>
          </a:xfrm>
          <a:prstGeom prst="rect">
            <a:avLst/>
          </a:prstGeom>
          <a:noFill/>
        </p:spPr>
        <p:txBody>
          <a:bodyPr wrap="square" rtlCol="0">
            <a:spAutoFit/>
          </a:bodyPr>
          <a:lstStyle/>
          <a:p>
            <a:endParaRPr lang="en-US" sz="1600" dirty="0">
              <a:solidFill>
                <a:srgbClr val="005DAA"/>
              </a:solidFill>
              <a:latin typeface="Century Gothic" panose="020B0502020202020204" pitchFamily="34" charset="0"/>
            </a:endParaRPr>
          </a:p>
        </p:txBody>
      </p:sp>
    </p:spTree>
    <p:extLst>
      <p:ext uri="{BB962C8B-B14F-4D97-AF65-F5344CB8AC3E}">
        <p14:creationId xmlns:p14="http://schemas.microsoft.com/office/powerpoint/2010/main" val="1905329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CB44342F-C005-416F-86C0-9D94070DA74D}"/>
              </a:ext>
            </a:extLst>
          </p:cNvPr>
          <p:cNvSpPr/>
          <p:nvPr/>
        </p:nvSpPr>
        <p:spPr>
          <a:xfrm>
            <a:off x="0" y="0"/>
            <a:ext cx="10824210" cy="1897380"/>
          </a:xfrm>
          <a:prstGeom prst="homePlate">
            <a:avLst/>
          </a:prstGeom>
          <a:gradFill>
            <a:gsLst>
              <a:gs pos="88000">
                <a:schemeClr val="bg1">
                  <a:alpha val="40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BF6323E5-2F93-47A7-B732-70863806F68C}"/>
              </a:ext>
            </a:extLst>
          </p:cNvPr>
          <p:cNvSpPr>
            <a:spLocks noGrp="1"/>
          </p:cNvSpPr>
          <p:nvPr>
            <p:ph type="ctrTitle"/>
          </p:nvPr>
        </p:nvSpPr>
        <p:spPr>
          <a:xfrm>
            <a:off x="494280" y="476326"/>
            <a:ext cx="8923284" cy="837816"/>
          </a:xfrm>
        </p:spPr>
        <p:txBody>
          <a:bodyPr>
            <a:noAutofit/>
          </a:bodyPr>
          <a:lstStyle/>
          <a:p>
            <a:pPr algn="ctr"/>
            <a:r>
              <a:rPr lang="en-US" sz="4000" dirty="0">
                <a:solidFill>
                  <a:srgbClr val="005DAA"/>
                </a:solidFill>
              </a:rPr>
              <a:t>Society Depends on Civil Engineers</a:t>
            </a:r>
          </a:p>
        </p:txBody>
      </p:sp>
    </p:spTree>
    <p:extLst>
      <p:ext uri="{BB962C8B-B14F-4D97-AF65-F5344CB8AC3E}">
        <p14:creationId xmlns:p14="http://schemas.microsoft.com/office/powerpoint/2010/main" val="155814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Arrow: Pentagon 3">
            <a:extLst>
              <a:ext uri="{FF2B5EF4-FFF2-40B4-BE49-F238E27FC236}">
                <a16:creationId xmlns:a16="http://schemas.microsoft.com/office/drawing/2014/main" id="{E5CB7A14-2055-43D2-AD76-EAA4EDDB705F}"/>
              </a:ext>
            </a:extLst>
          </p:cNvPr>
          <p:cNvSpPr/>
          <p:nvPr/>
        </p:nvSpPr>
        <p:spPr>
          <a:xfrm>
            <a:off x="0" y="0"/>
            <a:ext cx="10824210" cy="1897380"/>
          </a:xfrm>
          <a:prstGeom prst="homePlate">
            <a:avLst/>
          </a:prstGeom>
          <a:gradFill>
            <a:gsLst>
              <a:gs pos="88000">
                <a:schemeClr val="bg1">
                  <a:alpha val="40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A7CD083B-813C-4A7F-A51F-B60085F845DE}"/>
              </a:ext>
            </a:extLst>
          </p:cNvPr>
          <p:cNvSpPr txBox="1">
            <a:spLocks/>
          </p:cNvSpPr>
          <p:nvPr/>
        </p:nvSpPr>
        <p:spPr>
          <a:xfrm>
            <a:off x="2252660" y="529782"/>
            <a:ext cx="4176847" cy="837816"/>
          </a:xfrm>
          <a:prstGeom prst="rect">
            <a:avLst/>
          </a:prstGeom>
        </p:spPr>
        <p:txBody>
          <a:bodyPr>
            <a:noAutofit/>
          </a:bodyPr>
          <a:lstStyle>
            <a:lvl1pPr algn="ctr" defTabSz="914400" rtl="0" eaLnBrk="1" latinLnBrk="0" hangingPunct="1">
              <a:lnSpc>
                <a:spcPct val="90000"/>
              </a:lnSpc>
              <a:spcBef>
                <a:spcPct val="0"/>
              </a:spcBef>
              <a:buNone/>
              <a:defRPr sz="4000" kern="1200">
                <a:solidFill>
                  <a:srgbClr val="005DAA"/>
                </a:solidFill>
                <a:latin typeface="Century Gothic" panose="020B0502020202020204" pitchFamily="34" charset="0"/>
                <a:ea typeface="+mj-ea"/>
                <a:cs typeface="+mj-cs"/>
              </a:defRPr>
            </a:lvl1pPr>
          </a:lstStyle>
          <a:p>
            <a:r>
              <a:rPr lang="en-US" dirty="0"/>
              <a:t>The High </a:t>
            </a:r>
            <a:r>
              <a:rPr lang="en-US" sz="4400" dirty="0"/>
              <a:t>Line</a:t>
            </a:r>
          </a:p>
        </p:txBody>
      </p:sp>
      <p:sp>
        <p:nvSpPr>
          <p:cNvPr id="2" name="TextBox 1">
            <a:extLst>
              <a:ext uri="{FF2B5EF4-FFF2-40B4-BE49-F238E27FC236}">
                <a16:creationId xmlns:a16="http://schemas.microsoft.com/office/drawing/2014/main" id="{2B051D8D-DEDF-4F1A-804D-62251753DE9F}"/>
              </a:ext>
            </a:extLst>
          </p:cNvPr>
          <p:cNvSpPr txBox="1"/>
          <p:nvPr/>
        </p:nvSpPr>
        <p:spPr>
          <a:xfrm>
            <a:off x="7596553" y="6488668"/>
            <a:ext cx="4595447" cy="369332"/>
          </a:xfrm>
          <a:prstGeom prst="rect">
            <a:avLst/>
          </a:prstGeom>
          <a:noFill/>
        </p:spPr>
        <p:txBody>
          <a:bodyPr wrap="square" rtlCol="0">
            <a:spAutoFit/>
          </a:bodyPr>
          <a:lstStyle/>
          <a:p>
            <a:pPr algn="r"/>
            <a:r>
              <a:rPr lang="en-US" b="1" dirty="0">
                <a:solidFill>
                  <a:schemeClr val="bg1"/>
                </a:solidFill>
                <a:latin typeface="Century Gothic" panose="020B0502020202020204" pitchFamily="34" charset="0"/>
              </a:rPr>
              <a:t>PHOTO: David Berkowitz</a:t>
            </a:r>
          </a:p>
        </p:txBody>
      </p:sp>
    </p:spTree>
    <p:extLst>
      <p:ext uri="{BB962C8B-B14F-4D97-AF65-F5344CB8AC3E}">
        <p14:creationId xmlns:p14="http://schemas.microsoft.com/office/powerpoint/2010/main" val="3577471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13000" b="-13000"/>
          </a:stretch>
        </a:blipFill>
        <a:effectLst/>
      </p:bgPr>
    </p:bg>
    <p:spTree>
      <p:nvGrpSpPr>
        <p:cNvPr id="1" name=""/>
        <p:cNvGrpSpPr/>
        <p:nvPr/>
      </p:nvGrpSpPr>
      <p:grpSpPr>
        <a:xfrm>
          <a:off x="0" y="0"/>
          <a:ext cx="0" cy="0"/>
          <a:chOff x="0" y="0"/>
          <a:chExt cx="0" cy="0"/>
        </a:xfrm>
      </p:grpSpPr>
      <p:sp>
        <p:nvSpPr>
          <p:cNvPr id="4" name="Arrow: Pentagon 3">
            <a:extLst>
              <a:ext uri="{FF2B5EF4-FFF2-40B4-BE49-F238E27FC236}">
                <a16:creationId xmlns:a16="http://schemas.microsoft.com/office/drawing/2014/main" id="{E5CB7A14-2055-43D2-AD76-EAA4EDDB705F}"/>
              </a:ext>
            </a:extLst>
          </p:cNvPr>
          <p:cNvSpPr/>
          <p:nvPr/>
        </p:nvSpPr>
        <p:spPr>
          <a:xfrm>
            <a:off x="0" y="0"/>
            <a:ext cx="10824210" cy="1897380"/>
          </a:xfrm>
          <a:prstGeom prst="homePlate">
            <a:avLst/>
          </a:prstGeom>
          <a:gradFill>
            <a:gsLst>
              <a:gs pos="88000">
                <a:schemeClr val="bg1">
                  <a:alpha val="40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A7CD083B-813C-4A7F-A51F-B60085F845DE}"/>
              </a:ext>
            </a:extLst>
          </p:cNvPr>
          <p:cNvSpPr txBox="1">
            <a:spLocks/>
          </p:cNvSpPr>
          <p:nvPr/>
        </p:nvSpPr>
        <p:spPr>
          <a:xfrm>
            <a:off x="2702604" y="529782"/>
            <a:ext cx="3651293" cy="837816"/>
          </a:xfrm>
          <a:prstGeom prst="rect">
            <a:avLst/>
          </a:prstGeom>
        </p:spPr>
        <p:txBody>
          <a:bodyPr>
            <a:noAutofit/>
          </a:bodyPr>
          <a:lstStyle>
            <a:lvl1pPr algn="ctr" defTabSz="914400" rtl="0" eaLnBrk="1" latinLnBrk="0" hangingPunct="1">
              <a:lnSpc>
                <a:spcPct val="90000"/>
              </a:lnSpc>
              <a:spcBef>
                <a:spcPct val="0"/>
              </a:spcBef>
              <a:buNone/>
              <a:defRPr sz="4000" kern="1200">
                <a:solidFill>
                  <a:srgbClr val="005DAA"/>
                </a:solidFill>
                <a:latin typeface="Century Gothic" panose="020B0502020202020204" pitchFamily="34" charset="0"/>
                <a:ea typeface="+mj-ea"/>
                <a:cs typeface="+mj-cs"/>
              </a:defRPr>
            </a:lvl1pPr>
          </a:lstStyle>
          <a:p>
            <a:r>
              <a:rPr lang="en-US" sz="4400" dirty="0"/>
              <a:t>Big Bertha</a:t>
            </a:r>
          </a:p>
        </p:txBody>
      </p:sp>
      <p:sp>
        <p:nvSpPr>
          <p:cNvPr id="2" name="Rectangle 1">
            <a:extLst>
              <a:ext uri="{FF2B5EF4-FFF2-40B4-BE49-F238E27FC236}">
                <a16:creationId xmlns:a16="http://schemas.microsoft.com/office/drawing/2014/main" id="{68676046-EA0A-4D5B-A974-FB341C19E2D3}"/>
              </a:ext>
            </a:extLst>
          </p:cNvPr>
          <p:cNvSpPr/>
          <p:nvPr/>
        </p:nvSpPr>
        <p:spPr>
          <a:xfrm>
            <a:off x="6166339" y="6488668"/>
            <a:ext cx="6025661" cy="369332"/>
          </a:xfrm>
          <a:prstGeom prst="rect">
            <a:avLst/>
          </a:prstGeom>
        </p:spPr>
        <p:txBody>
          <a:bodyPr wrap="square">
            <a:spAutoFit/>
          </a:bodyPr>
          <a:lstStyle/>
          <a:p>
            <a:pPr algn="r"/>
            <a:r>
              <a:rPr lang="en-US" b="1" dirty="0">
                <a:solidFill>
                  <a:schemeClr val="bg1"/>
                </a:solidFill>
                <a:latin typeface="Century Gothic" panose="020B0502020202020204" pitchFamily="34" charset="0"/>
              </a:rPr>
              <a:t>PHOTO: Alan Berner / The Seattle Times</a:t>
            </a:r>
          </a:p>
        </p:txBody>
      </p:sp>
    </p:spTree>
    <p:extLst>
      <p:ext uri="{BB962C8B-B14F-4D97-AF65-F5344CB8AC3E}">
        <p14:creationId xmlns:p14="http://schemas.microsoft.com/office/powerpoint/2010/main" val="1672660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Arrow: Pentagon 3">
            <a:extLst>
              <a:ext uri="{FF2B5EF4-FFF2-40B4-BE49-F238E27FC236}">
                <a16:creationId xmlns:a16="http://schemas.microsoft.com/office/drawing/2014/main" id="{E5CB7A14-2055-43D2-AD76-EAA4EDDB705F}"/>
              </a:ext>
            </a:extLst>
          </p:cNvPr>
          <p:cNvSpPr/>
          <p:nvPr/>
        </p:nvSpPr>
        <p:spPr>
          <a:xfrm>
            <a:off x="0" y="0"/>
            <a:ext cx="10824210" cy="1897380"/>
          </a:xfrm>
          <a:prstGeom prst="homePlate">
            <a:avLst/>
          </a:prstGeom>
          <a:gradFill>
            <a:gsLst>
              <a:gs pos="88000">
                <a:schemeClr val="bg1">
                  <a:alpha val="40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A7CD083B-813C-4A7F-A51F-B60085F845DE}"/>
              </a:ext>
            </a:extLst>
          </p:cNvPr>
          <p:cNvSpPr txBox="1">
            <a:spLocks/>
          </p:cNvSpPr>
          <p:nvPr/>
        </p:nvSpPr>
        <p:spPr>
          <a:xfrm>
            <a:off x="475230" y="622222"/>
            <a:ext cx="8923284" cy="837816"/>
          </a:xfrm>
          <a:prstGeom prst="rect">
            <a:avLst/>
          </a:prstGeom>
        </p:spPr>
        <p:txBody>
          <a:bodyPr>
            <a:noAutofit/>
          </a:bodyPr>
          <a:lstStyle>
            <a:lvl1pPr algn="ctr" defTabSz="914400" rtl="0" eaLnBrk="1" latinLnBrk="0" hangingPunct="1">
              <a:lnSpc>
                <a:spcPct val="90000"/>
              </a:lnSpc>
              <a:spcBef>
                <a:spcPct val="0"/>
              </a:spcBef>
              <a:buNone/>
              <a:defRPr sz="4000" kern="1200">
                <a:solidFill>
                  <a:srgbClr val="005DAA"/>
                </a:solidFill>
                <a:latin typeface="Century Gothic" panose="020B0502020202020204" pitchFamily="34" charset="0"/>
                <a:ea typeface="+mj-ea"/>
                <a:cs typeface="+mj-cs"/>
              </a:defRPr>
            </a:lvl1pPr>
          </a:lstStyle>
          <a:p>
            <a:r>
              <a:rPr lang="en-US" sz="4400" dirty="0" err="1"/>
              <a:t>Yahara</a:t>
            </a:r>
            <a:r>
              <a:rPr lang="en-US" sz="4400" dirty="0"/>
              <a:t> Watershed</a:t>
            </a:r>
          </a:p>
        </p:txBody>
      </p:sp>
    </p:spTree>
    <p:extLst>
      <p:ext uri="{BB962C8B-B14F-4D97-AF65-F5344CB8AC3E}">
        <p14:creationId xmlns:p14="http://schemas.microsoft.com/office/powerpoint/2010/main" val="1844921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CB44342F-C005-416F-86C0-9D94070DA74D}"/>
              </a:ext>
            </a:extLst>
          </p:cNvPr>
          <p:cNvSpPr/>
          <p:nvPr/>
        </p:nvSpPr>
        <p:spPr>
          <a:xfrm>
            <a:off x="0" y="0"/>
            <a:ext cx="10824210" cy="1897380"/>
          </a:xfrm>
          <a:prstGeom prst="homePlate">
            <a:avLst/>
          </a:prstGeom>
          <a:gradFill>
            <a:gsLst>
              <a:gs pos="88000">
                <a:schemeClr val="bg1">
                  <a:alpha val="40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BF6323E5-2F93-47A7-B732-70863806F68C}"/>
              </a:ext>
            </a:extLst>
          </p:cNvPr>
          <p:cNvSpPr>
            <a:spLocks noGrp="1"/>
          </p:cNvSpPr>
          <p:nvPr>
            <p:ph type="ctrTitle"/>
          </p:nvPr>
        </p:nvSpPr>
        <p:spPr>
          <a:xfrm>
            <a:off x="341746" y="457853"/>
            <a:ext cx="8923284" cy="837816"/>
          </a:xfrm>
        </p:spPr>
        <p:txBody>
          <a:bodyPr>
            <a:noAutofit/>
          </a:bodyPr>
          <a:lstStyle/>
          <a:p>
            <a:pPr algn="ctr"/>
            <a:r>
              <a:rPr lang="en-US" sz="4000" dirty="0">
                <a:solidFill>
                  <a:srgbClr val="005DAA"/>
                </a:solidFill>
              </a:rPr>
              <a:t>Challenges for the Future</a:t>
            </a:r>
          </a:p>
        </p:txBody>
      </p:sp>
    </p:spTree>
    <p:extLst>
      <p:ext uri="{BB962C8B-B14F-4D97-AF65-F5344CB8AC3E}">
        <p14:creationId xmlns:p14="http://schemas.microsoft.com/office/powerpoint/2010/main" val="634064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descr="Background pattern&#10;&#10;Description automatically generated">
            <a:extLst>
              <a:ext uri="{FF2B5EF4-FFF2-40B4-BE49-F238E27FC236}">
                <a16:creationId xmlns:a16="http://schemas.microsoft.com/office/drawing/2014/main" id="{6BE4036E-D888-C90A-9AFE-00F756A47228}"/>
              </a:ext>
            </a:extLst>
          </p:cNvPr>
          <p:cNvPicPr>
            <a:picLocks noChangeAspect="1"/>
          </p:cNvPicPr>
          <p:nvPr/>
        </p:nvPicPr>
        <p:blipFill>
          <a:blip r:embed="rId4"/>
          <a:stretch>
            <a:fillRect/>
          </a:stretch>
        </p:blipFill>
        <p:spPr>
          <a:xfrm>
            <a:off x="0" y="0"/>
            <a:ext cx="12192000" cy="2398429"/>
          </a:xfrm>
          <a:prstGeom prst="rect">
            <a:avLst/>
          </a:prstGeom>
        </p:spPr>
      </p:pic>
      <p:sp>
        <p:nvSpPr>
          <p:cNvPr id="8" name="Arrow: Pentagon 7">
            <a:extLst>
              <a:ext uri="{FF2B5EF4-FFF2-40B4-BE49-F238E27FC236}">
                <a16:creationId xmlns:a16="http://schemas.microsoft.com/office/drawing/2014/main" id="{6B5EAFD9-D92A-EDFE-1370-98EF61766C5E}"/>
              </a:ext>
            </a:extLst>
          </p:cNvPr>
          <p:cNvSpPr/>
          <p:nvPr/>
        </p:nvSpPr>
        <p:spPr>
          <a:xfrm>
            <a:off x="0" y="4972050"/>
            <a:ext cx="10824210" cy="1885950"/>
          </a:xfrm>
          <a:prstGeom prst="homePlate">
            <a:avLst/>
          </a:prstGeom>
          <a:gradFill>
            <a:gsLst>
              <a:gs pos="57000">
                <a:schemeClr val="bg1">
                  <a:alpha val="81000"/>
                </a:schemeClr>
              </a:gs>
              <a:gs pos="100000">
                <a:schemeClr val="bg1">
                  <a:alpha val="25000"/>
                </a:schemeClr>
              </a:gs>
              <a:gs pos="0">
                <a:schemeClr val="bg1">
                  <a:alpha val="97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B033C420-01F4-48D2-8C9B-152D9C064EF0}"/>
              </a:ext>
            </a:extLst>
          </p:cNvPr>
          <p:cNvSpPr/>
          <p:nvPr/>
        </p:nvSpPr>
        <p:spPr>
          <a:xfrm>
            <a:off x="0" y="5564159"/>
            <a:ext cx="10827434" cy="701731"/>
          </a:xfrm>
          <a:prstGeom prst="rect">
            <a:avLst/>
          </a:prstGeom>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dirty="0">
                <a:ln>
                  <a:noFill/>
                </a:ln>
                <a:solidFill>
                  <a:srgbClr val="005DAA"/>
                </a:solidFill>
                <a:effectLst/>
                <a:uLnTx/>
                <a:uFillTx/>
                <a:latin typeface="Century Gothic" panose="020B0502020202020204" pitchFamily="34" charset="0"/>
                <a:ea typeface="+mn-ea"/>
                <a:cs typeface="+mn-cs"/>
              </a:rPr>
              <a:t>The Future</a:t>
            </a:r>
          </a:p>
        </p:txBody>
      </p:sp>
    </p:spTree>
    <p:extLst>
      <p:ext uri="{BB962C8B-B14F-4D97-AF65-F5344CB8AC3E}">
        <p14:creationId xmlns:p14="http://schemas.microsoft.com/office/powerpoint/2010/main" val="555635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AB0DE83-6623-BB40-A6A0-A78551D5A535}"/>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A4123DF-A05B-B645-9E47-C968775D2F49}"/>
              </a:ext>
            </a:extLst>
          </p:cNvPr>
          <p:cNvSpPr>
            <a:spLocks noGrp="1"/>
          </p:cNvSpPr>
          <p:nvPr>
            <p:ph type="ctrTitle"/>
          </p:nvPr>
        </p:nvSpPr>
        <p:spPr>
          <a:xfrm>
            <a:off x="5887108" y="4430879"/>
            <a:ext cx="6087036" cy="523779"/>
          </a:xfrm>
        </p:spPr>
        <p:txBody>
          <a:bodyPr anchor="b">
            <a:noAutofit/>
          </a:bodyPr>
          <a:lstStyle/>
          <a:p>
            <a:r>
              <a:rPr lang="en-US" sz="4000" b="0" dirty="0">
                <a:solidFill>
                  <a:schemeClr val="tx1"/>
                </a:solidFill>
                <a:latin typeface="Gill Sans MT" panose="020B0502020104020203" pitchFamily="34" charset="0"/>
              </a:rPr>
              <a:t>FUTURE WORLD VISION</a:t>
            </a:r>
          </a:p>
        </p:txBody>
      </p:sp>
      <p:pic>
        <p:nvPicPr>
          <p:cNvPr id="8" name="Picture 7">
            <a:extLst>
              <a:ext uri="{FF2B5EF4-FFF2-40B4-BE49-F238E27FC236}">
                <a16:creationId xmlns:a16="http://schemas.microsoft.com/office/drawing/2014/main" id="{312C4CE5-542E-4744-A081-EA8B3A7943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091075" y="6137106"/>
            <a:ext cx="2705100" cy="520700"/>
          </a:xfrm>
          <a:prstGeom prst="rect">
            <a:avLst/>
          </a:prstGeom>
          <a:effectLst>
            <a:outerShdw blurRad="330200" sx="105000" sy="105000" algn="ctr" rotWithShape="0">
              <a:prstClr val="black"/>
            </a:outerShdw>
          </a:effectLst>
        </p:spPr>
      </p:pic>
    </p:spTree>
    <p:extLst>
      <p:ext uri="{BB962C8B-B14F-4D97-AF65-F5344CB8AC3E}">
        <p14:creationId xmlns:p14="http://schemas.microsoft.com/office/powerpoint/2010/main" val="191315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0C86E40-E4D3-E04F-8B3D-5E4F451C17CF}"/>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2510DDFB-ABD8-426F-AAED-489DB65EA9FE}"/>
              </a:ext>
            </a:extLst>
          </p:cNvPr>
          <p:cNvSpPr txBox="1"/>
          <p:nvPr/>
        </p:nvSpPr>
        <p:spPr>
          <a:xfrm>
            <a:off x="2006222" y="6237025"/>
            <a:ext cx="8393372" cy="400110"/>
          </a:xfrm>
          <a:prstGeom prst="rect">
            <a:avLst/>
          </a:prstGeom>
          <a:noFill/>
        </p:spPr>
        <p:txBody>
          <a:bodyPr wrap="square" rtlCol="0">
            <a:spAutoFit/>
          </a:bodyPr>
          <a:lstStyle/>
          <a:p>
            <a:pPr algn="ctr"/>
            <a:r>
              <a:rPr lang="en-US" sz="2000" dirty="0"/>
              <a:t>Download the desktop app at futureworldvision.org</a:t>
            </a:r>
          </a:p>
        </p:txBody>
      </p:sp>
    </p:spTree>
    <p:extLst>
      <p:ext uri="{BB962C8B-B14F-4D97-AF65-F5344CB8AC3E}">
        <p14:creationId xmlns:p14="http://schemas.microsoft.com/office/powerpoint/2010/main" val="3519587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5">
            <a:lum/>
          </a:blip>
          <a:srcRect/>
          <a:stretch>
            <a:fillRect t="-9000" b="-9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6678524-A06D-451E-89CE-F4077F4E6E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0827434" cy="1896020"/>
          </a:xfrm>
          <a:prstGeom prst="rect">
            <a:avLst/>
          </a:prstGeom>
        </p:spPr>
      </p:pic>
      <p:sp>
        <p:nvSpPr>
          <p:cNvPr id="7" name="Rectangle 6">
            <a:extLst>
              <a:ext uri="{FF2B5EF4-FFF2-40B4-BE49-F238E27FC236}">
                <a16:creationId xmlns:a16="http://schemas.microsoft.com/office/drawing/2014/main" id="{D918BB7B-CA99-4819-A84A-BAA773F9547A}"/>
              </a:ext>
            </a:extLst>
          </p:cNvPr>
          <p:cNvSpPr/>
          <p:nvPr/>
        </p:nvSpPr>
        <p:spPr>
          <a:xfrm>
            <a:off x="1289153" y="624844"/>
            <a:ext cx="7435122" cy="701731"/>
          </a:xfrm>
          <a:prstGeom prst="rect">
            <a:avLst/>
          </a:prstGeom>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i="0" u="none" strike="noStrike" kern="1200" cap="none" spc="0" normalizeH="0" baseline="0" noProof="0" dirty="0">
                <a:ln>
                  <a:noFill/>
                </a:ln>
                <a:solidFill>
                  <a:srgbClr val="005DAA"/>
                </a:solidFill>
                <a:effectLst/>
                <a:uLnTx/>
                <a:uFillTx/>
                <a:latin typeface="Century Gothic" panose="020B0502020202020204" pitchFamily="34" charset="0"/>
                <a:ea typeface="+mn-ea"/>
                <a:cs typeface="+mn-cs"/>
              </a:rPr>
              <a:t>Future World Vision Project</a:t>
            </a:r>
          </a:p>
        </p:txBody>
      </p:sp>
      <p:pic>
        <p:nvPicPr>
          <p:cNvPr id="8" name="FUTURE WORLD VISION MEGA CITY_96MB.mp4" descr="FUTURE WORLD VISION MEGA CITY_96MB.mp4">
            <a:hlinkClick r:id="" action="ppaction://media"/>
            <a:extLst>
              <a:ext uri="{FF2B5EF4-FFF2-40B4-BE49-F238E27FC236}">
                <a16:creationId xmlns:a16="http://schemas.microsoft.com/office/drawing/2014/main" id="{C1012B5B-2052-21C7-4E33-1F240F97D4A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636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070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3" name="Arrow: Pentagon 2">
            <a:extLst>
              <a:ext uri="{FF2B5EF4-FFF2-40B4-BE49-F238E27FC236}">
                <a16:creationId xmlns:a16="http://schemas.microsoft.com/office/drawing/2014/main" id="{4E568DB7-F096-4CF8-9CE5-2B73DB6517B6}"/>
              </a:ext>
            </a:extLst>
          </p:cNvPr>
          <p:cNvSpPr/>
          <p:nvPr/>
        </p:nvSpPr>
        <p:spPr>
          <a:xfrm>
            <a:off x="0" y="4960620"/>
            <a:ext cx="10824210" cy="1897380"/>
          </a:xfrm>
          <a:prstGeom prst="homePlate">
            <a:avLst/>
          </a:prstGeom>
          <a:gradFill>
            <a:gsLst>
              <a:gs pos="88000">
                <a:schemeClr val="bg1">
                  <a:alpha val="40000"/>
                </a:schemeClr>
              </a:gs>
              <a:gs pos="100000">
                <a:schemeClr val="bg1">
                  <a:alpha val="4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D9CB6C56-6860-4A2F-9004-7C45A50F64C5}"/>
              </a:ext>
            </a:extLst>
          </p:cNvPr>
          <p:cNvSpPr/>
          <p:nvPr/>
        </p:nvSpPr>
        <p:spPr>
          <a:xfrm>
            <a:off x="1595821" y="5586144"/>
            <a:ext cx="8010940" cy="707886"/>
          </a:xfrm>
          <a:prstGeom prst="rect">
            <a:avLst/>
          </a:prstGeom>
        </p:spPr>
        <p:txBody>
          <a:bodyPr wrap="square">
            <a:spAutoFit/>
          </a:bodyPr>
          <a:lstStyle/>
          <a:p>
            <a:r>
              <a:rPr lang="en-US" sz="4000" dirty="0">
                <a:solidFill>
                  <a:srgbClr val="005DAA"/>
                </a:solidFill>
                <a:latin typeface="Century Gothic" panose="020B0502020202020204" pitchFamily="34" charset="0"/>
              </a:rPr>
              <a:t>We help you matter more.</a:t>
            </a:r>
          </a:p>
        </p:txBody>
      </p:sp>
    </p:spTree>
    <p:extLst>
      <p:ext uri="{BB962C8B-B14F-4D97-AF65-F5344CB8AC3E}">
        <p14:creationId xmlns:p14="http://schemas.microsoft.com/office/powerpoint/2010/main" val="2554583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9474F1-46A9-47AB-8C06-12572E3447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827434" cy="1896020"/>
          </a:xfrm>
          <a:prstGeom prst="rect">
            <a:avLst/>
          </a:prstGeom>
        </p:spPr>
      </p:pic>
      <p:sp>
        <p:nvSpPr>
          <p:cNvPr id="8" name="Title 1">
            <a:extLst>
              <a:ext uri="{FF2B5EF4-FFF2-40B4-BE49-F238E27FC236}">
                <a16:creationId xmlns:a16="http://schemas.microsoft.com/office/drawing/2014/main" id="{D96FAC37-B1CD-4828-9124-AF434A71EB3E}"/>
              </a:ext>
            </a:extLst>
          </p:cNvPr>
          <p:cNvSpPr txBox="1">
            <a:spLocks/>
          </p:cNvSpPr>
          <p:nvPr/>
        </p:nvSpPr>
        <p:spPr>
          <a:xfrm>
            <a:off x="843117" y="491012"/>
            <a:ext cx="8566239" cy="915353"/>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b="0" i="0" u="none" strike="noStrike" kern="1200" cap="none" spc="0" normalizeH="0" baseline="0" noProof="0" dirty="0">
                <a:ln>
                  <a:noFill/>
                </a:ln>
                <a:solidFill>
                  <a:prstClr val="white"/>
                </a:solidFill>
                <a:effectLst/>
                <a:uLnTx/>
                <a:uFillTx/>
                <a:latin typeface="Century Gothic" panose="020B0502020202020204" pitchFamily="34" charset="0"/>
                <a:ea typeface="+mj-ea"/>
                <a:cs typeface="+mj-cs"/>
              </a:rPr>
              <a:t>Preparing You for the Future</a:t>
            </a:r>
          </a:p>
        </p:txBody>
      </p:sp>
      <p:pic>
        <p:nvPicPr>
          <p:cNvPr id="5" name="Content Placeholder 4" descr="Graphical user interface, text, application&#10;&#10;Description automatically generated">
            <a:extLst>
              <a:ext uri="{FF2B5EF4-FFF2-40B4-BE49-F238E27FC236}">
                <a16:creationId xmlns:a16="http://schemas.microsoft.com/office/drawing/2014/main" id="{24A95A91-EB0F-8D29-969A-864C64928A5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930400" y="2057401"/>
            <a:ext cx="8331199" cy="4686299"/>
          </a:xfrm>
        </p:spPr>
      </p:pic>
    </p:spTree>
    <p:extLst>
      <p:ext uri="{BB962C8B-B14F-4D97-AF65-F5344CB8AC3E}">
        <p14:creationId xmlns:p14="http://schemas.microsoft.com/office/powerpoint/2010/main" val="3864904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A0DBAED-8C9F-4935-9BFB-DE1A8A8493E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20692" y="0"/>
            <a:ext cx="8150615" cy="6521577"/>
          </a:xfrm>
        </p:spPr>
      </p:pic>
    </p:spTree>
    <p:extLst>
      <p:ext uri="{BB962C8B-B14F-4D97-AF65-F5344CB8AC3E}">
        <p14:creationId xmlns:p14="http://schemas.microsoft.com/office/powerpoint/2010/main" val="3350139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4A5C-1C1F-4ED4-9A33-AB87C6C3CF32}"/>
              </a:ext>
            </a:extLst>
          </p:cNvPr>
          <p:cNvSpPr>
            <a:spLocks noGrp="1"/>
          </p:cNvSpPr>
          <p:nvPr>
            <p:ph type="title"/>
          </p:nvPr>
        </p:nvSpPr>
        <p:spPr>
          <a:xfrm>
            <a:off x="567236" y="493028"/>
            <a:ext cx="9277350" cy="714375"/>
          </a:xfrm>
        </p:spPr>
        <p:txBody>
          <a:bodyPr/>
          <a:lstStyle/>
          <a:p>
            <a:r>
              <a:rPr lang="en-US" sz="4400" dirty="0"/>
              <a:t>A Code for Tomorrow</a:t>
            </a:r>
          </a:p>
        </p:txBody>
      </p:sp>
      <p:pic>
        <p:nvPicPr>
          <p:cNvPr id="4" name="Picture 3" descr="Chart, bubble chart&#10;&#10;Description automatically generated">
            <a:extLst>
              <a:ext uri="{FF2B5EF4-FFF2-40B4-BE49-F238E27FC236}">
                <a16:creationId xmlns:a16="http://schemas.microsoft.com/office/drawing/2014/main" id="{1DEC8C29-2A93-4911-BD18-8E16EA35D3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053" y="2072626"/>
            <a:ext cx="9326999" cy="4465334"/>
          </a:xfrm>
          <a:prstGeom prst="rect">
            <a:avLst/>
          </a:prstGeom>
        </p:spPr>
      </p:pic>
    </p:spTree>
    <p:extLst>
      <p:ext uri="{BB962C8B-B14F-4D97-AF65-F5344CB8AC3E}">
        <p14:creationId xmlns:p14="http://schemas.microsoft.com/office/powerpoint/2010/main" val="2166833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indoor, photo, person&#10;&#10;Description automatically generated">
            <a:extLst>
              <a:ext uri="{FF2B5EF4-FFF2-40B4-BE49-F238E27FC236}">
                <a16:creationId xmlns:a16="http://schemas.microsoft.com/office/drawing/2014/main" id="{79069B96-7B47-F14D-AE8F-10B83320B623}"/>
              </a:ext>
            </a:extLst>
          </p:cNvPr>
          <p:cNvPicPr>
            <a:picLocks noChangeAspect="1"/>
          </p:cNvPicPr>
          <p:nvPr/>
        </p:nvPicPr>
        <p:blipFill>
          <a:blip r:embed="rId3"/>
          <a:stretch>
            <a:fillRect/>
          </a:stretch>
        </p:blipFill>
        <p:spPr>
          <a:xfrm>
            <a:off x="0" y="-12031"/>
            <a:ext cx="12192000" cy="6870031"/>
          </a:xfrm>
          <a:prstGeom prst="rect">
            <a:avLst/>
          </a:prstGeom>
        </p:spPr>
      </p:pic>
      <p:pic>
        <p:nvPicPr>
          <p:cNvPr id="3" name="Picture 2" descr="Logo&#10;&#10;Description automatically generated">
            <a:extLst>
              <a:ext uri="{FF2B5EF4-FFF2-40B4-BE49-F238E27FC236}">
                <a16:creationId xmlns:a16="http://schemas.microsoft.com/office/drawing/2014/main" id="{F6C04DD8-BC3E-4DF4-8D5C-F5AC0B1BAE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19139" y="293042"/>
            <a:ext cx="6412832" cy="2008723"/>
          </a:xfrm>
          <a:prstGeom prst="rect">
            <a:avLst/>
          </a:prstGeom>
        </p:spPr>
      </p:pic>
    </p:spTree>
    <p:extLst>
      <p:ext uri="{BB962C8B-B14F-4D97-AF65-F5344CB8AC3E}">
        <p14:creationId xmlns:p14="http://schemas.microsoft.com/office/powerpoint/2010/main" val="1004141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481420-56AA-419B-9C3C-C55528829F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Arrow: Pentagon 6"/>
          <p:cNvSpPr/>
          <p:nvPr/>
        </p:nvSpPr>
        <p:spPr>
          <a:xfrm>
            <a:off x="0" y="0"/>
            <a:ext cx="10824210" cy="1897380"/>
          </a:xfrm>
          <a:prstGeom prst="homePlate">
            <a:avLst/>
          </a:prstGeom>
          <a:gradFill>
            <a:gsLst>
              <a:gs pos="88000">
                <a:schemeClr val="bg1">
                  <a:alpha val="40000"/>
                </a:schemeClr>
              </a:gs>
              <a:gs pos="100000">
                <a:schemeClr val="bg1">
                  <a:alpha val="52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p:cNvSpPr txBox="1">
            <a:spLocks/>
          </p:cNvSpPr>
          <p:nvPr/>
        </p:nvSpPr>
        <p:spPr>
          <a:xfrm>
            <a:off x="1574800" y="491012"/>
            <a:ext cx="7349645" cy="9153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b="0" i="0" u="none" strike="noStrike" kern="1200" cap="none" spc="0" normalizeH="0" baseline="0" noProof="0" dirty="0">
                <a:ln>
                  <a:noFill/>
                </a:ln>
                <a:solidFill>
                  <a:srgbClr val="005DAA"/>
                </a:solidFill>
                <a:effectLst/>
                <a:uLnTx/>
                <a:uFillTx/>
                <a:latin typeface="Century Gothic" panose="020B0502020202020204" pitchFamily="34" charset="0"/>
                <a:ea typeface="+mj-ea"/>
                <a:cs typeface="+mj-cs"/>
              </a:rPr>
              <a:t>Stewards of Infrastructure</a:t>
            </a:r>
          </a:p>
        </p:txBody>
      </p:sp>
    </p:spTree>
    <p:extLst>
      <p:ext uri="{BB962C8B-B14F-4D97-AF65-F5344CB8AC3E}">
        <p14:creationId xmlns:p14="http://schemas.microsoft.com/office/powerpoint/2010/main" val="638110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Arrow: Pentagon 2"/>
          <p:cNvSpPr/>
          <p:nvPr/>
        </p:nvSpPr>
        <p:spPr>
          <a:xfrm>
            <a:off x="0" y="0"/>
            <a:ext cx="10824210" cy="1897380"/>
          </a:xfrm>
          <a:prstGeom prst="homePlate">
            <a:avLst/>
          </a:prstGeom>
          <a:gradFill>
            <a:gsLst>
              <a:gs pos="57000">
                <a:schemeClr val="bg1">
                  <a:alpha val="86000"/>
                </a:schemeClr>
              </a:gs>
              <a:gs pos="100000">
                <a:schemeClr val="bg1">
                  <a:alpha val="66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1520" y="520641"/>
            <a:ext cx="8869680" cy="856097"/>
          </a:xfrm>
        </p:spPr>
        <p:txBody>
          <a:bodyPr>
            <a:normAutofit fontScale="90000"/>
          </a:bodyPr>
          <a:lstStyle/>
          <a:p>
            <a:r>
              <a:rPr lang="en-US" dirty="0"/>
              <a:t>Roadmap to Sustainable Development</a:t>
            </a:r>
            <a:br>
              <a:rPr lang="en-US" dirty="0"/>
            </a:br>
            <a:endParaRPr lang="en-US" sz="4000" dirty="0">
              <a:solidFill>
                <a:srgbClr val="005DAA"/>
              </a:solidFill>
              <a:latin typeface="Century Gothic" panose="020B0502020202020204" pitchFamily="34" charset="0"/>
            </a:endParaRPr>
          </a:p>
        </p:txBody>
      </p:sp>
    </p:spTree>
    <p:extLst>
      <p:ext uri="{BB962C8B-B14F-4D97-AF65-F5344CB8AC3E}">
        <p14:creationId xmlns:p14="http://schemas.microsoft.com/office/powerpoint/2010/main" val="1049027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1080" y="5314315"/>
            <a:ext cx="10515600" cy="1325563"/>
          </a:xfrm>
        </p:spPr>
        <p:txBody>
          <a:bodyPr/>
          <a:lstStyle/>
          <a:p>
            <a:r>
              <a:rPr lang="en-US" dirty="0">
                <a:solidFill>
                  <a:schemeClr val="bg1"/>
                </a:solidFill>
                <a:latin typeface="Century Gothic" panose="020B0502020202020204" pitchFamily="34" charset="0"/>
              </a:rPr>
              <a:t>Your Career</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Arrow: Pentagon 10"/>
          <p:cNvSpPr/>
          <p:nvPr/>
        </p:nvSpPr>
        <p:spPr>
          <a:xfrm>
            <a:off x="0" y="0"/>
            <a:ext cx="10824210" cy="1897380"/>
          </a:xfrm>
          <a:prstGeom prst="homePlate">
            <a:avLst/>
          </a:prstGeom>
          <a:gradFill>
            <a:gsLst>
              <a:gs pos="56000">
                <a:srgbClr val="005DAA">
                  <a:alpha val="57000"/>
                </a:srgbClr>
              </a:gs>
              <a:gs pos="100000">
                <a:srgbClr val="005DAA">
                  <a:alpha val="29000"/>
                </a:srgbClr>
              </a:gs>
              <a:gs pos="1000">
                <a:srgbClr val="005DAA">
                  <a:alpha val="8400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p:cNvSpPr txBox="1">
            <a:spLocks/>
          </p:cNvSpPr>
          <p:nvPr/>
        </p:nvSpPr>
        <p:spPr>
          <a:xfrm>
            <a:off x="2096429" y="491012"/>
            <a:ext cx="5988391" cy="9153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bg1"/>
                </a:solidFill>
                <a:latin typeface="Century Gothic" panose="020B0502020202020204" pitchFamily="34" charset="0"/>
              </a:rPr>
              <a:t>Developing Leaders</a:t>
            </a:r>
          </a:p>
        </p:txBody>
      </p:sp>
    </p:spTree>
    <p:extLst>
      <p:ext uri="{BB962C8B-B14F-4D97-AF65-F5344CB8AC3E}">
        <p14:creationId xmlns:p14="http://schemas.microsoft.com/office/powerpoint/2010/main" val="3610732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6117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9C8023-28E6-C744-BA2B-19B418D28212}"/>
              </a:ext>
            </a:extLst>
          </p:cNvPr>
          <p:cNvSpPr txBox="1"/>
          <p:nvPr/>
        </p:nvSpPr>
        <p:spPr>
          <a:xfrm>
            <a:off x="2406805" y="252012"/>
            <a:ext cx="6922935" cy="677108"/>
          </a:xfrm>
          <a:prstGeom prst="rect">
            <a:avLst/>
          </a:prstGeom>
          <a:noFill/>
        </p:spPr>
        <p:txBody>
          <a:bodyPr wrap="square" rtlCol="0">
            <a:spAutoFit/>
          </a:bodyPr>
          <a:lstStyle/>
          <a:p>
            <a:pPr algn="ctr"/>
            <a:r>
              <a:rPr lang="en-US" sz="3800" dirty="0">
                <a:solidFill>
                  <a:schemeClr val="bg1"/>
                </a:solidFill>
                <a:latin typeface="Century Gothic" panose="020B0502020202020204" pitchFamily="34" charset="0"/>
                <a:cs typeface="Arial" panose="020B0604020202020204" pitchFamily="34" charset="0"/>
              </a:rPr>
              <a:t>2021 Infrastructure Grades</a:t>
            </a:r>
          </a:p>
        </p:txBody>
      </p:sp>
      <p:pic>
        <p:nvPicPr>
          <p:cNvPr id="8" name="Picture 7" descr="Icon&#10;&#10;Description automatically generated">
            <a:extLst>
              <a:ext uri="{FF2B5EF4-FFF2-40B4-BE49-F238E27FC236}">
                <a16:creationId xmlns:a16="http://schemas.microsoft.com/office/drawing/2014/main" id="{E4D4EF80-D3CC-3241-98BF-7F28A69F0915}"/>
              </a:ext>
            </a:extLst>
          </p:cNvPr>
          <p:cNvPicPr>
            <a:picLocks noChangeAspect="1"/>
          </p:cNvPicPr>
          <p:nvPr/>
        </p:nvPicPr>
        <p:blipFill>
          <a:blip r:embed="rId3"/>
          <a:stretch>
            <a:fillRect/>
          </a:stretch>
        </p:blipFill>
        <p:spPr>
          <a:xfrm>
            <a:off x="1027670" y="1288959"/>
            <a:ext cx="450329" cy="394038"/>
          </a:xfrm>
          <a:prstGeom prst="rect">
            <a:avLst/>
          </a:prstGeom>
        </p:spPr>
      </p:pic>
      <p:pic>
        <p:nvPicPr>
          <p:cNvPr id="10" name="Picture 9" descr="Logo, company name&#10;&#10;Description automatically generated">
            <a:extLst>
              <a:ext uri="{FF2B5EF4-FFF2-40B4-BE49-F238E27FC236}">
                <a16:creationId xmlns:a16="http://schemas.microsoft.com/office/drawing/2014/main" id="{7576A9C2-24F1-CA41-A08F-8A02E38A83D5}"/>
              </a:ext>
            </a:extLst>
          </p:cNvPr>
          <p:cNvPicPr>
            <a:picLocks noChangeAspect="1"/>
          </p:cNvPicPr>
          <p:nvPr/>
        </p:nvPicPr>
        <p:blipFill>
          <a:blip r:embed="rId4"/>
          <a:stretch>
            <a:fillRect/>
          </a:stretch>
        </p:blipFill>
        <p:spPr>
          <a:xfrm>
            <a:off x="1027670" y="1899047"/>
            <a:ext cx="450329" cy="394038"/>
          </a:xfrm>
          <a:prstGeom prst="rect">
            <a:avLst/>
          </a:prstGeom>
        </p:spPr>
      </p:pic>
      <p:pic>
        <p:nvPicPr>
          <p:cNvPr id="12" name="Picture 11" descr="Logo, icon&#10;&#10;Description automatically generated">
            <a:extLst>
              <a:ext uri="{FF2B5EF4-FFF2-40B4-BE49-F238E27FC236}">
                <a16:creationId xmlns:a16="http://schemas.microsoft.com/office/drawing/2014/main" id="{DFE4379D-2974-4E43-A8EF-36D0F35BA0BA}"/>
              </a:ext>
            </a:extLst>
          </p:cNvPr>
          <p:cNvPicPr>
            <a:picLocks noChangeAspect="1"/>
          </p:cNvPicPr>
          <p:nvPr/>
        </p:nvPicPr>
        <p:blipFill>
          <a:blip r:embed="rId5"/>
          <a:stretch>
            <a:fillRect/>
          </a:stretch>
        </p:blipFill>
        <p:spPr>
          <a:xfrm>
            <a:off x="1027670" y="2519009"/>
            <a:ext cx="450329" cy="394038"/>
          </a:xfrm>
          <a:prstGeom prst="rect">
            <a:avLst/>
          </a:prstGeom>
        </p:spPr>
      </p:pic>
      <p:pic>
        <p:nvPicPr>
          <p:cNvPr id="14" name="Picture 13" descr="Icon&#10;&#10;Description automatically generated">
            <a:extLst>
              <a:ext uri="{FF2B5EF4-FFF2-40B4-BE49-F238E27FC236}">
                <a16:creationId xmlns:a16="http://schemas.microsoft.com/office/drawing/2014/main" id="{6F393AAA-7557-E241-9617-6D72789926F9}"/>
              </a:ext>
            </a:extLst>
          </p:cNvPr>
          <p:cNvPicPr>
            <a:picLocks noChangeAspect="1"/>
          </p:cNvPicPr>
          <p:nvPr/>
        </p:nvPicPr>
        <p:blipFill>
          <a:blip r:embed="rId6"/>
          <a:stretch>
            <a:fillRect/>
          </a:stretch>
        </p:blipFill>
        <p:spPr>
          <a:xfrm>
            <a:off x="1027670" y="3082522"/>
            <a:ext cx="450329" cy="394038"/>
          </a:xfrm>
          <a:prstGeom prst="rect">
            <a:avLst/>
          </a:prstGeom>
        </p:spPr>
      </p:pic>
      <p:pic>
        <p:nvPicPr>
          <p:cNvPr id="16" name="Picture 15" descr="Icon&#10;&#10;Description automatically generated">
            <a:extLst>
              <a:ext uri="{FF2B5EF4-FFF2-40B4-BE49-F238E27FC236}">
                <a16:creationId xmlns:a16="http://schemas.microsoft.com/office/drawing/2014/main" id="{9E7EB02C-B048-1748-A3EB-438B22B8E9AE}"/>
              </a:ext>
            </a:extLst>
          </p:cNvPr>
          <p:cNvPicPr>
            <a:picLocks noChangeAspect="1"/>
          </p:cNvPicPr>
          <p:nvPr/>
        </p:nvPicPr>
        <p:blipFill>
          <a:blip r:embed="rId7"/>
          <a:stretch>
            <a:fillRect/>
          </a:stretch>
        </p:blipFill>
        <p:spPr>
          <a:xfrm>
            <a:off x="1027670" y="3682005"/>
            <a:ext cx="450329" cy="394038"/>
          </a:xfrm>
          <a:prstGeom prst="rect">
            <a:avLst/>
          </a:prstGeom>
        </p:spPr>
      </p:pic>
      <p:pic>
        <p:nvPicPr>
          <p:cNvPr id="18" name="Picture 17" descr="Icon&#10;&#10;Description automatically generated">
            <a:extLst>
              <a:ext uri="{FF2B5EF4-FFF2-40B4-BE49-F238E27FC236}">
                <a16:creationId xmlns:a16="http://schemas.microsoft.com/office/drawing/2014/main" id="{F231C2F0-ACA2-974C-9370-B1A883FDD941}"/>
              </a:ext>
            </a:extLst>
          </p:cNvPr>
          <p:cNvPicPr>
            <a:picLocks noChangeAspect="1"/>
          </p:cNvPicPr>
          <p:nvPr/>
        </p:nvPicPr>
        <p:blipFill>
          <a:blip r:embed="rId8"/>
          <a:stretch>
            <a:fillRect/>
          </a:stretch>
        </p:blipFill>
        <p:spPr>
          <a:xfrm>
            <a:off x="1027670" y="4313157"/>
            <a:ext cx="450329" cy="394038"/>
          </a:xfrm>
          <a:prstGeom prst="rect">
            <a:avLst/>
          </a:prstGeom>
        </p:spPr>
      </p:pic>
      <p:pic>
        <p:nvPicPr>
          <p:cNvPr id="20" name="Picture 19" descr="Icon&#10;&#10;Description automatically generated">
            <a:extLst>
              <a:ext uri="{FF2B5EF4-FFF2-40B4-BE49-F238E27FC236}">
                <a16:creationId xmlns:a16="http://schemas.microsoft.com/office/drawing/2014/main" id="{9A2BFA6C-B70C-A049-9176-3DED0551EFD8}"/>
              </a:ext>
            </a:extLst>
          </p:cNvPr>
          <p:cNvPicPr>
            <a:picLocks noChangeAspect="1"/>
          </p:cNvPicPr>
          <p:nvPr/>
        </p:nvPicPr>
        <p:blipFill>
          <a:blip r:embed="rId9"/>
          <a:stretch>
            <a:fillRect/>
          </a:stretch>
        </p:blipFill>
        <p:spPr>
          <a:xfrm>
            <a:off x="1027670" y="4885586"/>
            <a:ext cx="450330" cy="394039"/>
          </a:xfrm>
          <a:prstGeom prst="rect">
            <a:avLst/>
          </a:prstGeom>
        </p:spPr>
      </p:pic>
      <p:pic>
        <p:nvPicPr>
          <p:cNvPr id="22" name="Picture 21" descr="Icon&#10;&#10;Description automatically generated">
            <a:extLst>
              <a:ext uri="{FF2B5EF4-FFF2-40B4-BE49-F238E27FC236}">
                <a16:creationId xmlns:a16="http://schemas.microsoft.com/office/drawing/2014/main" id="{C455E2E5-1698-4646-8565-34A0546DAC06}"/>
              </a:ext>
            </a:extLst>
          </p:cNvPr>
          <p:cNvPicPr>
            <a:picLocks noChangeAspect="1"/>
          </p:cNvPicPr>
          <p:nvPr/>
        </p:nvPicPr>
        <p:blipFill>
          <a:blip r:embed="rId10"/>
          <a:stretch>
            <a:fillRect/>
          </a:stretch>
        </p:blipFill>
        <p:spPr>
          <a:xfrm>
            <a:off x="1027670" y="5470532"/>
            <a:ext cx="450329" cy="394038"/>
          </a:xfrm>
          <a:prstGeom prst="rect">
            <a:avLst/>
          </a:prstGeom>
        </p:spPr>
      </p:pic>
      <p:pic>
        <p:nvPicPr>
          <p:cNvPr id="24" name="Picture 23" descr="Icon&#10;&#10;Description automatically generated">
            <a:extLst>
              <a:ext uri="{FF2B5EF4-FFF2-40B4-BE49-F238E27FC236}">
                <a16:creationId xmlns:a16="http://schemas.microsoft.com/office/drawing/2014/main" id="{AB107870-48B5-404E-A7DA-7A61ED93BDD8}"/>
              </a:ext>
            </a:extLst>
          </p:cNvPr>
          <p:cNvPicPr>
            <a:picLocks noChangeAspect="1"/>
          </p:cNvPicPr>
          <p:nvPr/>
        </p:nvPicPr>
        <p:blipFill>
          <a:blip r:embed="rId11"/>
          <a:stretch>
            <a:fillRect/>
          </a:stretch>
        </p:blipFill>
        <p:spPr>
          <a:xfrm>
            <a:off x="1027670" y="6060919"/>
            <a:ext cx="450329" cy="394038"/>
          </a:xfrm>
          <a:prstGeom prst="rect">
            <a:avLst/>
          </a:prstGeom>
        </p:spPr>
      </p:pic>
      <p:pic>
        <p:nvPicPr>
          <p:cNvPr id="26" name="Picture 25" descr="Logo, icon&#10;&#10;Description automatically generated">
            <a:extLst>
              <a:ext uri="{FF2B5EF4-FFF2-40B4-BE49-F238E27FC236}">
                <a16:creationId xmlns:a16="http://schemas.microsoft.com/office/drawing/2014/main" id="{CB794C6E-9256-3C4F-BC7A-77A94545F516}"/>
              </a:ext>
            </a:extLst>
          </p:cNvPr>
          <p:cNvPicPr>
            <a:picLocks noChangeAspect="1"/>
          </p:cNvPicPr>
          <p:nvPr/>
        </p:nvPicPr>
        <p:blipFill>
          <a:blip r:embed="rId12"/>
          <a:stretch>
            <a:fillRect/>
          </a:stretch>
        </p:blipFill>
        <p:spPr>
          <a:xfrm>
            <a:off x="5399720" y="1275098"/>
            <a:ext cx="450329" cy="394038"/>
          </a:xfrm>
          <a:prstGeom prst="rect">
            <a:avLst/>
          </a:prstGeom>
        </p:spPr>
      </p:pic>
      <p:pic>
        <p:nvPicPr>
          <p:cNvPr id="28" name="Picture 27" descr="Logo, icon&#10;&#10;Description automatically generated">
            <a:extLst>
              <a:ext uri="{FF2B5EF4-FFF2-40B4-BE49-F238E27FC236}">
                <a16:creationId xmlns:a16="http://schemas.microsoft.com/office/drawing/2014/main" id="{4DD279C2-4B32-FE40-BA3E-00004F479D98}"/>
              </a:ext>
            </a:extLst>
          </p:cNvPr>
          <p:cNvPicPr>
            <a:picLocks noChangeAspect="1"/>
          </p:cNvPicPr>
          <p:nvPr/>
        </p:nvPicPr>
        <p:blipFill>
          <a:blip r:embed="rId13"/>
          <a:stretch>
            <a:fillRect/>
          </a:stretch>
        </p:blipFill>
        <p:spPr>
          <a:xfrm>
            <a:off x="5399720" y="1885448"/>
            <a:ext cx="450329" cy="394038"/>
          </a:xfrm>
          <a:prstGeom prst="rect">
            <a:avLst/>
          </a:prstGeom>
        </p:spPr>
      </p:pic>
      <p:pic>
        <p:nvPicPr>
          <p:cNvPr id="30" name="Picture 29" descr="Icon&#10;&#10;Description automatically generated">
            <a:extLst>
              <a:ext uri="{FF2B5EF4-FFF2-40B4-BE49-F238E27FC236}">
                <a16:creationId xmlns:a16="http://schemas.microsoft.com/office/drawing/2014/main" id="{7DC37460-4098-414A-8D9C-B9A2CBE88B0C}"/>
              </a:ext>
            </a:extLst>
          </p:cNvPr>
          <p:cNvPicPr>
            <a:picLocks noChangeAspect="1"/>
          </p:cNvPicPr>
          <p:nvPr/>
        </p:nvPicPr>
        <p:blipFill>
          <a:blip r:embed="rId14"/>
          <a:stretch>
            <a:fillRect/>
          </a:stretch>
        </p:blipFill>
        <p:spPr>
          <a:xfrm>
            <a:off x="5399720" y="2458946"/>
            <a:ext cx="450329" cy="394038"/>
          </a:xfrm>
          <a:prstGeom prst="rect">
            <a:avLst/>
          </a:prstGeom>
        </p:spPr>
      </p:pic>
      <p:pic>
        <p:nvPicPr>
          <p:cNvPr id="32" name="Picture 31" descr="Icon&#10;&#10;Description automatically generated">
            <a:extLst>
              <a:ext uri="{FF2B5EF4-FFF2-40B4-BE49-F238E27FC236}">
                <a16:creationId xmlns:a16="http://schemas.microsoft.com/office/drawing/2014/main" id="{7F1FDA73-4E69-4947-A5A1-B50398BEFF9D}"/>
              </a:ext>
            </a:extLst>
          </p:cNvPr>
          <p:cNvPicPr>
            <a:picLocks noChangeAspect="1"/>
          </p:cNvPicPr>
          <p:nvPr/>
        </p:nvPicPr>
        <p:blipFill>
          <a:blip r:embed="rId15"/>
          <a:stretch>
            <a:fillRect/>
          </a:stretch>
        </p:blipFill>
        <p:spPr>
          <a:xfrm>
            <a:off x="5399720" y="3071138"/>
            <a:ext cx="450329" cy="394038"/>
          </a:xfrm>
          <a:prstGeom prst="rect">
            <a:avLst/>
          </a:prstGeom>
        </p:spPr>
      </p:pic>
      <p:pic>
        <p:nvPicPr>
          <p:cNvPr id="34" name="Picture 33" descr="Icon&#10;&#10;Description automatically generated">
            <a:extLst>
              <a:ext uri="{FF2B5EF4-FFF2-40B4-BE49-F238E27FC236}">
                <a16:creationId xmlns:a16="http://schemas.microsoft.com/office/drawing/2014/main" id="{AE23CFED-E2C3-6B4B-8365-BA269E8DF682}"/>
              </a:ext>
            </a:extLst>
          </p:cNvPr>
          <p:cNvPicPr>
            <a:picLocks noChangeAspect="1"/>
          </p:cNvPicPr>
          <p:nvPr/>
        </p:nvPicPr>
        <p:blipFill>
          <a:blip r:embed="rId16"/>
          <a:stretch>
            <a:fillRect/>
          </a:stretch>
        </p:blipFill>
        <p:spPr>
          <a:xfrm>
            <a:off x="5399720" y="3678948"/>
            <a:ext cx="450329" cy="394038"/>
          </a:xfrm>
          <a:prstGeom prst="rect">
            <a:avLst/>
          </a:prstGeom>
        </p:spPr>
      </p:pic>
      <p:pic>
        <p:nvPicPr>
          <p:cNvPr id="36" name="Picture 35" descr="Icon&#10;&#10;Description automatically generated">
            <a:extLst>
              <a:ext uri="{FF2B5EF4-FFF2-40B4-BE49-F238E27FC236}">
                <a16:creationId xmlns:a16="http://schemas.microsoft.com/office/drawing/2014/main" id="{10417B26-A411-8B49-8025-75DE78FE68D5}"/>
              </a:ext>
            </a:extLst>
          </p:cNvPr>
          <p:cNvPicPr>
            <a:picLocks noChangeAspect="1"/>
          </p:cNvPicPr>
          <p:nvPr/>
        </p:nvPicPr>
        <p:blipFill>
          <a:blip r:embed="rId17"/>
          <a:stretch>
            <a:fillRect/>
          </a:stretch>
        </p:blipFill>
        <p:spPr>
          <a:xfrm>
            <a:off x="5399720" y="4889047"/>
            <a:ext cx="450329" cy="394038"/>
          </a:xfrm>
          <a:prstGeom prst="rect">
            <a:avLst/>
          </a:prstGeom>
        </p:spPr>
      </p:pic>
      <p:pic>
        <p:nvPicPr>
          <p:cNvPr id="38" name="Picture 37" descr="Icon&#10;&#10;Description automatically generated">
            <a:extLst>
              <a:ext uri="{FF2B5EF4-FFF2-40B4-BE49-F238E27FC236}">
                <a16:creationId xmlns:a16="http://schemas.microsoft.com/office/drawing/2014/main" id="{5A6CD510-0C17-2746-BFAE-C8AF652017C9}"/>
              </a:ext>
            </a:extLst>
          </p:cNvPr>
          <p:cNvPicPr>
            <a:picLocks noChangeAspect="1"/>
          </p:cNvPicPr>
          <p:nvPr/>
        </p:nvPicPr>
        <p:blipFill>
          <a:blip r:embed="rId18"/>
          <a:stretch>
            <a:fillRect/>
          </a:stretch>
        </p:blipFill>
        <p:spPr>
          <a:xfrm>
            <a:off x="5399720" y="5501163"/>
            <a:ext cx="450329" cy="394038"/>
          </a:xfrm>
          <a:prstGeom prst="rect">
            <a:avLst/>
          </a:prstGeom>
        </p:spPr>
      </p:pic>
      <p:sp>
        <p:nvSpPr>
          <p:cNvPr id="39" name="TextBox 38">
            <a:extLst>
              <a:ext uri="{FF2B5EF4-FFF2-40B4-BE49-F238E27FC236}">
                <a16:creationId xmlns:a16="http://schemas.microsoft.com/office/drawing/2014/main" id="{860BF734-1D99-404C-B85F-0E1FE5A6CB3A}"/>
              </a:ext>
            </a:extLst>
          </p:cNvPr>
          <p:cNvSpPr txBox="1"/>
          <p:nvPr/>
        </p:nvSpPr>
        <p:spPr>
          <a:xfrm>
            <a:off x="1602806" y="1332090"/>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AVIATION</a:t>
            </a:r>
          </a:p>
        </p:txBody>
      </p:sp>
      <p:sp>
        <p:nvSpPr>
          <p:cNvPr id="40" name="TextBox 39">
            <a:extLst>
              <a:ext uri="{FF2B5EF4-FFF2-40B4-BE49-F238E27FC236}">
                <a16:creationId xmlns:a16="http://schemas.microsoft.com/office/drawing/2014/main" id="{8AA8D7DC-207F-514C-9C00-1C54C2AB9BDD}"/>
              </a:ext>
            </a:extLst>
          </p:cNvPr>
          <p:cNvSpPr txBox="1"/>
          <p:nvPr/>
        </p:nvSpPr>
        <p:spPr>
          <a:xfrm>
            <a:off x="1596895" y="1942178"/>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BRIDGES</a:t>
            </a:r>
          </a:p>
        </p:txBody>
      </p:sp>
      <p:sp>
        <p:nvSpPr>
          <p:cNvPr id="41" name="TextBox 40">
            <a:extLst>
              <a:ext uri="{FF2B5EF4-FFF2-40B4-BE49-F238E27FC236}">
                <a16:creationId xmlns:a16="http://schemas.microsoft.com/office/drawing/2014/main" id="{20A254E0-7C39-AD41-A042-255196C0C3EA}"/>
              </a:ext>
            </a:extLst>
          </p:cNvPr>
          <p:cNvSpPr txBox="1"/>
          <p:nvPr/>
        </p:nvSpPr>
        <p:spPr>
          <a:xfrm>
            <a:off x="1579023" y="2562140"/>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DAMS</a:t>
            </a:r>
          </a:p>
        </p:txBody>
      </p:sp>
      <p:sp>
        <p:nvSpPr>
          <p:cNvPr id="42" name="TextBox 41">
            <a:extLst>
              <a:ext uri="{FF2B5EF4-FFF2-40B4-BE49-F238E27FC236}">
                <a16:creationId xmlns:a16="http://schemas.microsoft.com/office/drawing/2014/main" id="{373C7A04-DC9F-8B4A-BF9C-E30AD295B7B5}"/>
              </a:ext>
            </a:extLst>
          </p:cNvPr>
          <p:cNvSpPr txBox="1"/>
          <p:nvPr/>
        </p:nvSpPr>
        <p:spPr>
          <a:xfrm>
            <a:off x="1586247" y="3125653"/>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DRINKING WATER</a:t>
            </a:r>
          </a:p>
        </p:txBody>
      </p:sp>
      <p:sp>
        <p:nvSpPr>
          <p:cNvPr id="43" name="TextBox 42">
            <a:extLst>
              <a:ext uri="{FF2B5EF4-FFF2-40B4-BE49-F238E27FC236}">
                <a16:creationId xmlns:a16="http://schemas.microsoft.com/office/drawing/2014/main" id="{7F281B4C-5AB4-7945-B3A2-6B69E813C406}"/>
              </a:ext>
            </a:extLst>
          </p:cNvPr>
          <p:cNvSpPr txBox="1"/>
          <p:nvPr/>
        </p:nvSpPr>
        <p:spPr>
          <a:xfrm>
            <a:off x="1584427" y="3725136"/>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ENERGY</a:t>
            </a:r>
          </a:p>
        </p:txBody>
      </p:sp>
      <p:sp>
        <p:nvSpPr>
          <p:cNvPr id="44" name="TextBox 43">
            <a:extLst>
              <a:ext uri="{FF2B5EF4-FFF2-40B4-BE49-F238E27FC236}">
                <a16:creationId xmlns:a16="http://schemas.microsoft.com/office/drawing/2014/main" id="{AC116615-3C68-D546-9925-FB6A2DEB7CF3}"/>
              </a:ext>
            </a:extLst>
          </p:cNvPr>
          <p:cNvSpPr txBox="1"/>
          <p:nvPr/>
        </p:nvSpPr>
        <p:spPr>
          <a:xfrm>
            <a:off x="1577036" y="4356288"/>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HAZARDOUS WASTE</a:t>
            </a:r>
          </a:p>
        </p:txBody>
      </p:sp>
      <p:sp>
        <p:nvSpPr>
          <p:cNvPr id="45" name="TextBox 44">
            <a:extLst>
              <a:ext uri="{FF2B5EF4-FFF2-40B4-BE49-F238E27FC236}">
                <a16:creationId xmlns:a16="http://schemas.microsoft.com/office/drawing/2014/main" id="{7928D573-0F61-9E41-93AD-A4B407C658F9}"/>
              </a:ext>
            </a:extLst>
          </p:cNvPr>
          <p:cNvSpPr txBox="1"/>
          <p:nvPr/>
        </p:nvSpPr>
        <p:spPr>
          <a:xfrm>
            <a:off x="1577036" y="4928717"/>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INLAND WATERWAYS</a:t>
            </a:r>
          </a:p>
        </p:txBody>
      </p:sp>
      <p:sp>
        <p:nvSpPr>
          <p:cNvPr id="46" name="TextBox 45">
            <a:extLst>
              <a:ext uri="{FF2B5EF4-FFF2-40B4-BE49-F238E27FC236}">
                <a16:creationId xmlns:a16="http://schemas.microsoft.com/office/drawing/2014/main" id="{B6653E31-1254-B142-ABB2-44421047404A}"/>
              </a:ext>
            </a:extLst>
          </p:cNvPr>
          <p:cNvSpPr txBox="1"/>
          <p:nvPr/>
        </p:nvSpPr>
        <p:spPr>
          <a:xfrm>
            <a:off x="1576606" y="5513663"/>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LEVEES</a:t>
            </a:r>
          </a:p>
        </p:txBody>
      </p:sp>
      <p:sp>
        <p:nvSpPr>
          <p:cNvPr id="47" name="TextBox 46">
            <a:extLst>
              <a:ext uri="{FF2B5EF4-FFF2-40B4-BE49-F238E27FC236}">
                <a16:creationId xmlns:a16="http://schemas.microsoft.com/office/drawing/2014/main" id="{D57D6E63-549F-5A43-991C-2B1F2D9EEBF5}"/>
              </a:ext>
            </a:extLst>
          </p:cNvPr>
          <p:cNvSpPr txBox="1"/>
          <p:nvPr/>
        </p:nvSpPr>
        <p:spPr>
          <a:xfrm>
            <a:off x="1593953" y="6104050"/>
            <a:ext cx="2885896"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PARKS AND RECREATION</a:t>
            </a:r>
          </a:p>
        </p:txBody>
      </p:sp>
      <p:sp>
        <p:nvSpPr>
          <p:cNvPr id="48" name="TextBox 47">
            <a:extLst>
              <a:ext uri="{FF2B5EF4-FFF2-40B4-BE49-F238E27FC236}">
                <a16:creationId xmlns:a16="http://schemas.microsoft.com/office/drawing/2014/main" id="{C295597B-1A0F-294E-BC64-7DAF1F4926C9}"/>
              </a:ext>
            </a:extLst>
          </p:cNvPr>
          <p:cNvSpPr txBox="1"/>
          <p:nvPr/>
        </p:nvSpPr>
        <p:spPr>
          <a:xfrm>
            <a:off x="6085120" y="1318229"/>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PORTS</a:t>
            </a:r>
          </a:p>
        </p:txBody>
      </p:sp>
      <p:sp>
        <p:nvSpPr>
          <p:cNvPr id="49" name="TextBox 48">
            <a:extLst>
              <a:ext uri="{FF2B5EF4-FFF2-40B4-BE49-F238E27FC236}">
                <a16:creationId xmlns:a16="http://schemas.microsoft.com/office/drawing/2014/main" id="{C8FC817B-C94B-1C44-A48C-4EA3AC24B5C9}"/>
              </a:ext>
            </a:extLst>
          </p:cNvPr>
          <p:cNvSpPr txBox="1"/>
          <p:nvPr/>
        </p:nvSpPr>
        <p:spPr>
          <a:xfrm>
            <a:off x="6085120" y="1928579"/>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RAIL</a:t>
            </a:r>
          </a:p>
        </p:txBody>
      </p:sp>
      <p:sp>
        <p:nvSpPr>
          <p:cNvPr id="50" name="TextBox 49">
            <a:extLst>
              <a:ext uri="{FF2B5EF4-FFF2-40B4-BE49-F238E27FC236}">
                <a16:creationId xmlns:a16="http://schemas.microsoft.com/office/drawing/2014/main" id="{0CACE502-FE14-4742-B276-AF865DCD3018}"/>
              </a:ext>
            </a:extLst>
          </p:cNvPr>
          <p:cNvSpPr txBox="1"/>
          <p:nvPr/>
        </p:nvSpPr>
        <p:spPr>
          <a:xfrm>
            <a:off x="6085120" y="2502077"/>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ROADS</a:t>
            </a:r>
          </a:p>
        </p:txBody>
      </p:sp>
      <p:sp>
        <p:nvSpPr>
          <p:cNvPr id="51" name="TextBox 50">
            <a:extLst>
              <a:ext uri="{FF2B5EF4-FFF2-40B4-BE49-F238E27FC236}">
                <a16:creationId xmlns:a16="http://schemas.microsoft.com/office/drawing/2014/main" id="{F6027CEB-328A-854E-9BB2-94624B2D8F13}"/>
              </a:ext>
            </a:extLst>
          </p:cNvPr>
          <p:cNvSpPr txBox="1"/>
          <p:nvPr/>
        </p:nvSpPr>
        <p:spPr>
          <a:xfrm>
            <a:off x="6085119" y="3114269"/>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SCHOOLS</a:t>
            </a:r>
          </a:p>
        </p:txBody>
      </p:sp>
      <p:sp>
        <p:nvSpPr>
          <p:cNvPr id="52" name="TextBox 51">
            <a:extLst>
              <a:ext uri="{FF2B5EF4-FFF2-40B4-BE49-F238E27FC236}">
                <a16:creationId xmlns:a16="http://schemas.microsoft.com/office/drawing/2014/main" id="{D44152B1-F4DE-B344-BEC0-54F3F6891B31}"/>
              </a:ext>
            </a:extLst>
          </p:cNvPr>
          <p:cNvSpPr txBox="1"/>
          <p:nvPr/>
        </p:nvSpPr>
        <p:spPr>
          <a:xfrm>
            <a:off x="6096000" y="3722079"/>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SOLID WASTE</a:t>
            </a:r>
          </a:p>
        </p:txBody>
      </p:sp>
      <p:sp>
        <p:nvSpPr>
          <p:cNvPr id="53" name="TextBox 52">
            <a:extLst>
              <a:ext uri="{FF2B5EF4-FFF2-40B4-BE49-F238E27FC236}">
                <a16:creationId xmlns:a16="http://schemas.microsoft.com/office/drawing/2014/main" id="{34F8F869-F66B-1241-9DC7-2A985C83F09E}"/>
              </a:ext>
            </a:extLst>
          </p:cNvPr>
          <p:cNvSpPr txBox="1"/>
          <p:nvPr/>
        </p:nvSpPr>
        <p:spPr>
          <a:xfrm>
            <a:off x="6083320" y="4932178"/>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TRANSIT</a:t>
            </a:r>
          </a:p>
        </p:txBody>
      </p:sp>
      <p:sp>
        <p:nvSpPr>
          <p:cNvPr id="54" name="TextBox 53">
            <a:extLst>
              <a:ext uri="{FF2B5EF4-FFF2-40B4-BE49-F238E27FC236}">
                <a16:creationId xmlns:a16="http://schemas.microsoft.com/office/drawing/2014/main" id="{C181B338-DB4E-8E4E-9D43-EA10BBA06285}"/>
              </a:ext>
            </a:extLst>
          </p:cNvPr>
          <p:cNvSpPr txBox="1"/>
          <p:nvPr/>
        </p:nvSpPr>
        <p:spPr>
          <a:xfrm>
            <a:off x="6083320" y="5544294"/>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WASTEWATER</a:t>
            </a:r>
          </a:p>
        </p:txBody>
      </p:sp>
      <p:sp>
        <p:nvSpPr>
          <p:cNvPr id="55" name="TextBox 54">
            <a:extLst>
              <a:ext uri="{FF2B5EF4-FFF2-40B4-BE49-F238E27FC236}">
                <a16:creationId xmlns:a16="http://schemas.microsoft.com/office/drawing/2014/main" id="{D5717693-8B06-C24D-AB1A-D2D4A0E06AEF}"/>
              </a:ext>
            </a:extLst>
          </p:cNvPr>
          <p:cNvSpPr txBox="1"/>
          <p:nvPr/>
        </p:nvSpPr>
        <p:spPr>
          <a:xfrm>
            <a:off x="4256516" y="1255146"/>
            <a:ext cx="769107" cy="461665"/>
          </a:xfrm>
          <a:prstGeom prst="rect">
            <a:avLst/>
          </a:prstGeom>
          <a:noFill/>
        </p:spPr>
        <p:txBody>
          <a:bodyPr wrap="square" rtlCol="0">
            <a:spAutoFit/>
          </a:bodyPr>
          <a:lstStyle/>
          <a:p>
            <a:r>
              <a:rPr lang="en-US" sz="2400" b="1" dirty="0">
                <a:solidFill>
                  <a:schemeClr val="bg1"/>
                </a:solidFill>
                <a:latin typeface="Century Gothic" panose="020B0502020202020204" pitchFamily="34" charset="0"/>
              </a:rPr>
              <a:t>D+</a:t>
            </a:r>
          </a:p>
        </p:txBody>
      </p:sp>
      <p:sp>
        <p:nvSpPr>
          <p:cNvPr id="56" name="TextBox 55">
            <a:extLst>
              <a:ext uri="{FF2B5EF4-FFF2-40B4-BE49-F238E27FC236}">
                <a16:creationId xmlns:a16="http://schemas.microsoft.com/office/drawing/2014/main" id="{48ADF496-F9FF-4A44-BBC0-9CAF97B728DB}"/>
              </a:ext>
            </a:extLst>
          </p:cNvPr>
          <p:cNvSpPr txBox="1"/>
          <p:nvPr/>
        </p:nvSpPr>
        <p:spPr>
          <a:xfrm>
            <a:off x="4256513" y="1880282"/>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C</a:t>
            </a:r>
          </a:p>
        </p:txBody>
      </p:sp>
      <p:sp>
        <p:nvSpPr>
          <p:cNvPr id="58" name="TextBox 57">
            <a:extLst>
              <a:ext uri="{FF2B5EF4-FFF2-40B4-BE49-F238E27FC236}">
                <a16:creationId xmlns:a16="http://schemas.microsoft.com/office/drawing/2014/main" id="{EC413D73-0C7A-C94D-A87E-947DC406D936}"/>
              </a:ext>
            </a:extLst>
          </p:cNvPr>
          <p:cNvSpPr txBox="1"/>
          <p:nvPr/>
        </p:nvSpPr>
        <p:spPr>
          <a:xfrm>
            <a:off x="4256517" y="2485196"/>
            <a:ext cx="340004"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59" name="TextBox 58">
            <a:extLst>
              <a:ext uri="{FF2B5EF4-FFF2-40B4-BE49-F238E27FC236}">
                <a16:creationId xmlns:a16="http://schemas.microsoft.com/office/drawing/2014/main" id="{12D75FE0-076B-0546-937F-EDF52DCE6FAA}"/>
              </a:ext>
            </a:extLst>
          </p:cNvPr>
          <p:cNvSpPr txBox="1"/>
          <p:nvPr/>
        </p:nvSpPr>
        <p:spPr>
          <a:xfrm>
            <a:off x="4256515" y="3048709"/>
            <a:ext cx="579035"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C-</a:t>
            </a:r>
          </a:p>
        </p:txBody>
      </p:sp>
      <p:sp>
        <p:nvSpPr>
          <p:cNvPr id="60" name="TextBox 59">
            <a:extLst>
              <a:ext uri="{FF2B5EF4-FFF2-40B4-BE49-F238E27FC236}">
                <a16:creationId xmlns:a16="http://schemas.microsoft.com/office/drawing/2014/main" id="{834BE13C-0D6C-8144-A06A-A1BBC96155C3}"/>
              </a:ext>
            </a:extLst>
          </p:cNvPr>
          <p:cNvSpPr txBox="1"/>
          <p:nvPr/>
        </p:nvSpPr>
        <p:spPr>
          <a:xfrm>
            <a:off x="4256514" y="3648192"/>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C-</a:t>
            </a:r>
          </a:p>
        </p:txBody>
      </p:sp>
      <p:sp>
        <p:nvSpPr>
          <p:cNvPr id="61" name="TextBox 60">
            <a:extLst>
              <a:ext uri="{FF2B5EF4-FFF2-40B4-BE49-F238E27FC236}">
                <a16:creationId xmlns:a16="http://schemas.microsoft.com/office/drawing/2014/main" id="{79CD5232-598B-CD40-8BC7-6B4C5BCB358F}"/>
              </a:ext>
            </a:extLst>
          </p:cNvPr>
          <p:cNvSpPr txBox="1"/>
          <p:nvPr/>
        </p:nvSpPr>
        <p:spPr>
          <a:xfrm>
            <a:off x="4256514" y="4279344"/>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62" name="TextBox 61">
            <a:extLst>
              <a:ext uri="{FF2B5EF4-FFF2-40B4-BE49-F238E27FC236}">
                <a16:creationId xmlns:a16="http://schemas.microsoft.com/office/drawing/2014/main" id="{B5BC4265-5B48-F744-ACDD-2FDD09FB131B}"/>
              </a:ext>
            </a:extLst>
          </p:cNvPr>
          <p:cNvSpPr txBox="1"/>
          <p:nvPr/>
        </p:nvSpPr>
        <p:spPr>
          <a:xfrm>
            <a:off x="4256513" y="4851773"/>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63" name="TextBox 62">
            <a:extLst>
              <a:ext uri="{FF2B5EF4-FFF2-40B4-BE49-F238E27FC236}">
                <a16:creationId xmlns:a16="http://schemas.microsoft.com/office/drawing/2014/main" id="{90BD4E24-3EEF-A545-8C3E-D6376DBE9916}"/>
              </a:ext>
            </a:extLst>
          </p:cNvPr>
          <p:cNvSpPr txBox="1"/>
          <p:nvPr/>
        </p:nvSpPr>
        <p:spPr>
          <a:xfrm>
            <a:off x="4256517" y="5436719"/>
            <a:ext cx="340004"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64" name="TextBox 63">
            <a:extLst>
              <a:ext uri="{FF2B5EF4-FFF2-40B4-BE49-F238E27FC236}">
                <a16:creationId xmlns:a16="http://schemas.microsoft.com/office/drawing/2014/main" id="{7BFAB6E9-DC78-9B46-8CDA-A40EA7456F13}"/>
              </a:ext>
            </a:extLst>
          </p:cNvPr>
          <p:cNvSpPr txBox="1"/>
          <p:nvPr/>
        </p:nvSpPr>
        <p:spPr>
          <a:xfrm>
            <a:off x="4244159" y="6027106"/>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65" name="TextBox 64">
            <a:extLst>
              <a:ext uri="{FF2B5EF4-FFF2-40B4-BE49-F238E27FC236}">
                <a16:creationId xmlns:a16="http://schemas.microsoft.com/office/drawing/2014/main" id="{66FA60B1-42DC-E149-95D0-9179E4CF526D}"/>
              </a:ext>
            </a:extLst>
          </p:cNvPr>
          <p:cNvSpPr txBox="1"/>
          <p:nvPr/>
        </p:nvSpPr>
        <p:spPr>
          <a:xfrm>
            <a:off x="9128271" y="1241285"/>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B-</a:t>
            </a:r>
          </a:p>
        </p:txBody>
      </p:sp>
      <p:sp>
        <p:nvSpPr>
          <p:cNvPr id="66" name="TextBox 65">
            <a:extLst>
              <a:ext uri="{FF2B5EF4-FFF2-40B4-BE49-F238E27FC236}">
                <a16:creationId xmlns:a16="http://schemas.microsoft.com/office/drawing/2014/main" id="{11340F31-8F58-764A-AA42-5F44551B8942}"/>
              </a:ext>
            </a:extLst>
          </p:cNvPr>
          <p:cNvSpPr txBox="1"/>
          <p:nvPr/>
        </p:nvSpPr>
        <p:spPr>
          <a:xfrm>
            <a:off x="9128272" y="1851635"/>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B</a:t>
            </a:r>
          </a:p>
        </p:txBody>
      </p:sp>
      <p:sp>
        <p:nvSpPr>
          <p:cNvPr id="67" name="TextBox 66">
            <a:extLst>
              <a:ext uri="{FF2B5EF4-FFF2-40B4-BE49-F238E27FC236}">
                <a16:creationId xmlns:a16="http://schemas.microsoft.com/office/drawing/2014/main" id="{6107D246-292D-6244-A035-080F76A16F54}"/>
              </a:ext>
            </a:extLst>
          </p:cNvPr>
          <p:cNvSpPr txBox="1"/>
          <p:nvPr/>
        </p:nvSpPr>
        <p:spPr>
          <a:xfrm>
            <a:off x="9125088" y="2425133"/>
            <a:ext cx="340004"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68" name="TextBox 67">
            <a:extLst>
              <a:ext uri="{FF2B5EF4-FFF2-40B4-BE49-F238E27FC236}">
                <a16:creationId xmlns:a16="http://schemas.microsoft.com/office/drawing/2014/main" id="{7672528C-3C58-A944-B5CB-704F2D115FB6}"/>
              </a:ext>
            </a:extLst>
          </p:cNvPr>
          <p:cNvSpPr txBox="1"/>
          <p:nvPr/>
        </p:nvSpPr>
        <p:spPr>
          <a:xfrm>
            <a:off x="9128271" y="3037325"/>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69" name="TextBox 68">
            <a:extLst>
              <a:ext uri="{FF2B5EF4-FFF2-40B4-BE49-F238E27FC236}">
                <a16:creationId xmlns:a16="http://schemas.microsoft.com/office/drawing/2014/main" id="{E0983AF2-3DBB-BE4A-AD95-280CAA669268}"/>
              </a:ext>
            </a:extLst>
          </p:cNvPr>
          <p:cNvSpPr txBox="1"/>
          <p:nvPr/>
        </p:nvSpPr>
        <p:spPr>
          <a:xfrm>
            <a:off x="9139152" y="3645135"/>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C+</a:t>
            </a:r>
          </a:p>
        </p:txBody>
      </p:sp>
      <p:sp>
        <p:nvSpPr>
          <p:cNvPr id="70" name="TextBox 69">
            <a:extLst>
              <a:ext uri="{FF2B5EF4-FFF2-40B4-BE49-F238E27FC236}">
                <a16:creationId xmlns:a16="http://schemas.microsoft.com/office/drawing/2014/main" id="{85B4301C-6C64-0C47-AAB2-B9B65D6011A3}"/>
              </a:ext>
            </a:extLst>
          </p:cNvPr>
          <p:cNvSpPr txBox="1"/>
          <p:nvPr/>
        </p:nvSpPr>
        <p:spPr>
          <a:xfrm>
            <a:off x="9141996" y="4855234"/>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72" name="TextBox 71">
            <a:extLst>
              <a:ext uri="{FF2B5EF4-FFF2-40B4-BE49-F238E27FC236}">
                <a16:creationId xmlns:a16="http://schemas.microsoft.com/office/drawing/2014/main" id="{7C4C621F-7754-E14F-95E3-928095314A35}"/>
              </a:ext>
            </a:extLst>
          </p:cNvPr>
          <p:cNvSpPr txBox="1"/>
          <p:nvPr/>
        </p:nvSpPr>
        <p:spPr>
          <a:xfrm>
            <a:off x="9141996" y="5467350"/>
            <a:ext cx="611853"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sp>
        <p:nvSpPr>
          <p:cNvPr id="73" name="Down Arrow 72">
            <a:extLst>
              <a:ext uri="{FF2B5EF4-FFF2-40B4-BE49-F238E27FC236}">
                <a16:creationId xmlns:a16="http://schemas.microsoft.com/office/drawing/2014/main" id="{A1AF4A3B-600D-5D48-AB7A-04D6AD1C93FA}"/>
              </a:ext>
            </a:extLst>
          </p:cNvPr>
          <p:cNvSpPr/>
          <p:nvPr/>
        </p:nvSpPr>
        <p:spPr>
          <a:xfrm rot="10800000">
            <a:off x="4075679" y="3134766"/>
            <a:ext cx="158786" cy="289550"/>
          </a:xfrm>
          <a:prstGeom prst="down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Down Arrow 73">
            <a:extLst>
              <a:ext uri="{FF2B5EF4-FFF2-40B4-BE49-F238E27FC236}">
                <a16:creationId xmlns:a16="http://schemas.microsoft.com/office/drawing/2014/main" id="{8593BC42-D752-234F-A473-4AEB70C4E615}"/>
              </a:ext>
            </a:extLst>
          </p:cNvPr>
          <p:cNvSpPr/>
          <p:nvPr/>
        </p:nvSpPr>
        <p:spPr>
          <a:xfrm rot="10800000">
            <a:off x="4085373" y="3734249"/>
            <a:ext cx="158786" cy="289550"/>
          </a:xfrm>
          <a:prstGeom prst="down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Down Arrow 75">
            <a:extLst>
              <a:ext uri="{FF2B5EF4-FFF2-40B4-BE49-F238E27FC236}">
                <a16:creationId xmlns:a16="http://schemas.microsoft.com/office/drawing/2014/main" id="{C7BE5450-99D9-1D45-AF7A-3B2D1DD8AE2F}"/>
              </a:ext>
            </a:extLst>
          </p:cNvPr>
          <p:cNvSpPr/>
          <p:nvPr/>
        </p:nvSpPr>
        <p:spPr>
          <a:xfrm rot="10800000">
            <a:off x="8971016" y="1327342"/>
            <a:ext cx="158786" cy="289550"/>
          </a:xfrm>
          <a:prstGeom prst="down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Down Arrow 81">
            <a:extLst>
              <a:ext uri="{FF2B5EF4-FFF2-40B4-BE49-F238E27FC236}">
                <a16:creationId xmlns:a16="http://schemas.microsoft.com/office/drawing/2014/main" id="{48FB1A68-0FFA-F145-8A77-12E111FBB599}"/>
              </a:ext>
            </a:extLst>
          </p:cNvPr>
          <p:cNvSpPr/>
          <p:nvPr/>
        </p:nvSpPr>
        <p:spPr>
          <a:xfrm>
            <a:off x="4114753" y="1976489"/>
            <a:ext cx="158786" cy="289550"/>
          </a:xfrm>
          <a:prstGeom prst="downArrow">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4" name="Straight Connector 83">
            <a:extLst>
              <a:ext uri="{FF2B5EF4-FFF2-40B4-BE49-F238E27FC236}">
                <a16:creationId xmlns:a16="http://schemas.microsoft.com/office/drawing/2014/main" id="{F8BD0125-370A-AB48-B31D-729D06F7C2EE}"/>
              </a:ext>
            </a:extLst>
          </p:cNvPr>
          <p:cNvCxnSpPr>
            <a:cxnSpLocks/>
          </p:cNvCxnSpPr>
          <p:nvPr/>
        </p:nvCxnSpPr>
        <p:spPr>
          <a:xfrm>
            <a:off x="899886" y="1747458"/>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2F43044-EB73-7F43-A913-87E1448D165A}"/>
              </a:ext>
            </a:extLst>
          </p:cNvPr>
          <p:cNvCxnSpPr>
            <a:cxnSpLocks/>
          </p:cNvCxnSpPr>
          <p:nvPr/>
        </p:nvCxnSpPr>
        <p:spPr>
          <a:xfrm>
            <a:off x="899886" y="2347554"/>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00004FB-3107-5643-8673-CAA15A66710A}"/>
              </a:ext>
            </a:extLst>
          </p:cNvPr>
          <p:cNvCxnSpPr>
            <a:cxnSpLocks/>
          </p:cNvCxnSpPr>
          <p:nvPr/>
        </p:nvCxnSpPr>
        <p:spPr>
          <a:xfrm>
            <a:off x="899886" y="2947650"/>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1F0A859-B658-8F49-A44C-6248EE197716}"/>
              </a:ext>
            </a:extLst>
          </p:cNvPr>
          <p:cNvCxnSpPr>
            <a:cxnSpLocks/>
          </p:cNvCxnSpPr>
          <p:nvPr/>
        </p:nvCxnSpPr>
        <p:spPr>
          <a:xfrm>
            <a:off x="899886" y="3547746"/>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9D198FC-498E-2747-801A-D26BAD41BCBC}"/>
              </a:ext>
            </a:extLst>
          </p:cNvPr>
          <p:cNvCxnSpPr>
            <a:cxnSpLocks/>
          </p:cNvCxnSpPr>
          <p:nvPr/>
        </p:nvCxnSpPr>
        <p:spPr>
          <a:xfrm>
            <a:off x="899886" y="4147842"/>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AF14F96-CB60-4D4D-B5ED-9A866636783F}"/>
              </a:ext>
            </a:extLst>
          </p:cNvPr>
          <p:cNvCxnSpPr>
            <a:cxnSpLocks/>
          </p:cNvCxnSpPr>
          <p:nvPr/>
        </p:nvCxnSpPr>
        <p:spPr>
          <a:xfrm>
            <a:off x="899886" y="4747938"/>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2F197640-83F0-514E-B8F0-4E9BAD93E371}"/>
              </a:ext>
            </a:extLst>
          </p:cNvPr>
          <p:cNvCxnSpPr>
            <a:cxnSpLocks/>
          </p:cNvCxnSpPr>
          <p:nvPr/>
        </p:nvCxnSpPr>
        <p:spPr>
          <a:xfrm>
            <a:off x="899886" y="5348034"/>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E7B9C32-69FB-7947-8426-58EA7D386299}"/>
              </a:ext>
            </a:extLst>
          </p:cNvPr>
          <p:cNvCxnSpPr>
            <a:cxnSpLocks/>
          </p:cNvCxnSpPr>
          <p:nvPr/>
        </p:nvCxnSpPr>
        <p:spPr>
          <a:xfrm>
            <a:off x="5402408" y="1739910"/>
            <a:ext cx="4228966"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03DC4D7-4B68-224C-B335-90FE79EA94CC}"/>
              </a:ext>
            </a:extLst>
          </p:cNvPr>
          <p:cNvCxnSpPr>
            <a:cxnSpLocks/>
          </p:cNvCxnSpPr>
          <p:nvPr/>
        </p:nvCxnSpPr>
        <p:spPr>
          <a:xfrm>
            <a:off x="5402408" y="2342690"/>
            <a:ext cx="4228966"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1FA835E-9110-404C-B23A-CFF38067C27E}"/>
              </a:ext>
            </a:extLst>
          </p:cNvPr>
          <p:cNvCxnSpPr>
            <a:cxnSpLocks/>
          </p:cNvCxnSpPr>
          <p:nvPr/>
        </p:nvCxnSpPr>
        <p:spPr>
          <a:xfrm>
            <a:off x="5402408" y="2945470"/>
            <a:ext cx="4228966"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CB8D2000-6356-EB41-BAC7-848759EC8390}"/>
              </a:ext>
            </a:extLst>
          </p:cNvPr>
          <p:cNvCxnSpPr>
            <a:cxnSpLocks/>
          </p:cNvCxnSpPr>
          <p:nvPr/>
        </p:nvCxnSpPr>
        <p:spPr>
          <a:xfrm>
            <a:off x="5402408" y="3548250"/>
            <a:ext cx="4228966"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B32DE591-A298-544D-9335-65DA77702C14}"/>
              </a:ext>
            </a:extLst>
          </p:cNvPr>
          <p:cNvCxnSpPr>
            <a:cxnSpLocks/>
          </p:cNvCxnSpPr>
          <p:nvPr/>
        </p:nvCxnSpPr>
        <p:spPr>
          <a:xfrm>
            <a:off x="5402408" y="4151030"/>
            <a:ext cx="424132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8ED0D53D-3E1E-FF46-AAC2-60CDA1A6B9AA}"/>
              </a:ext>
            </a:extLst>
          </p:cNvPr>
          <p:cNvCxnSpPr>
            <a:cxnSpLocks/>
          </p:cNvCxnSpPr>
          <p:nvPr/>
        </p:nvCxnSpPr>
        <p:spPr>
          <a:xfrm>
            <a:off x="5402408" y="4753810"/>
            <a:ext cx="424132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B282F68-F188-7E48-B410-0F9D4A897EDE}"/>
              </a:ext>
            </a:extLst>
          </p:cNvPr>
          <p:cNvCxnSpPr>
            <a:cxnSpLocks/>
          </p:cNvCxnSpPr>
          <p:nvPr/>
        </p:nvCxnSpPr>
        <p:spPr>
          <a:xfrm>
            <a:off x="5402408" y="5356588"/>
            <a:ext cx="4228966"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57" name="TextBox 156">
            <a:extLst>
              <a:ext uri="{FF2B5EF4-FFF2-40B4-BE49-F238E27FC236}">
                <a16:creationId xmlns:a16="http://schemas.microsoft.com/office/drawing/2014/main" id="{AD7F893A-600E-DF4C-B0B7-E6BE3EECA1BE}"/>
              </a:ext>
            </a:extLst>
          </p:cNvPr>
          <p:cNvSpPr txBox="1"/>
          <p:nvPr/>
        </p:nvSpPr>
        <p:spPr>
          <a:xfrm>
            <a:off x="10216159" y="1416280"/>
            <a:ext cx="1554432" cy="1077218"/>
          </a:xfrm>
          <a:prstGeom prst="rect">
            <a:avLst/>
          </a:prstGeom>
          <a:noFill/>
        </p:spPr>
        <p:txBody>
          <a:bodyPr wrap="square" rtlCol="0">
            <a:spAutoFit/>
          </a:bodyPr>
          <a:lstStyle/>
          <a:p>
            <a:pPr algn="ctr"/>
            <a:r>
              <a:rPr lang="en-US" sz="1600" b="1" dirty="0">
                <a:solidFill>
                  <a:schemeClr val="bg1"/>
                </a:solidFill>
                <a:latin typeface="Century Gothic" panose="020B0502020202020204" pitchFamily="34" charset="0"/>
                <a:cs typeface="Arial" panose="020B0604020202020204" pitchFamily="34" charset="0"/>
              </a:rPr>
              <a:t>America’s Cumulative Infrastructure Grade</a:t>
            </a:r>
          </a:p>
        </p:txBody>
      </p:sp>
      <p:sp>
        <p:nvSpPr>
          <p:cNvPr id="181" name="Rectangle 180">
            <a:extLst>
              <a:ext uri="{FF2B5EF4-FFF2-40B4-BE49-F238E27FC236}">
                <a16:creationId xmlns:a16="http://schemas.microsoft.com/office/drawing/2014/main" id="{B0AD5D48-6DCA-1A43-8187-2FC9AEC0B564}"/>
              </a:ext>
            </a:extLst>
          </p:cNvPr>
          <p:cNvSpPr/>
          <p:nvPr/>
        </p:nvSpPr>
        <p:spPr>
          <a:xfrm>
            <a:off x="10101811" y="3959174"/>
            <a:ext cx="1717040" cy="23705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entury Gothic" panose="020B0502020202020204" pitchFamily="34" charset="0"/>
            </a:endParaRPr>
          </a:p>
        </p:txBody>
      </p:sp>
      <p:cxnSp>
        <p:nvCxnSpPr>
          <p:cNvPr id="166" name="Straight Connector 165">
            <a:extLst>
              <a:ext uri="{FF2B5EF4-FFF2-40B4-BE49-F238E27FC236}">
                <a16:creationId xmlns:a16="http://schemas.microsoft.com/office/drawing/2014/main" id="{E90AB101-C2EA-DF42-8D1E-9B684CE0F0D5}"/>
              </a:ext>
            </a:extLst>
          </p:cNvPr>
          <p:cNvCxnSpPr>
            <a:cxnSpLocks/>
          </p:cNvCxnSpPr>
          <p:nvPr/>
        </p:nvCxnSpPr>
        <p:spPr>
          <a:xfrm>
            <a:off x="10091651" y="4933702"/>
            <a:ext cx="1768167"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BD4F64D0-636F-674C-B647-F7B46A320BCD}"/>
              </a:ext>
            </a:extLst>
          </p:cNvPr>
          <p:cNvCxnSpPr>
            <a:cxnSpLocks/>
          </p:cNvCxnSpPr>
          <p:nvPr/>
        </p:nvCxnSpPr>
        <p:spPr>
          <a:xfrm>
            <a:off x="10091651" y="4492493"/>
            <a:ext cx="1758007"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C842B7DA-6E82-E245-9EB0-953B02ECC334}"/>
              </a:ext>
            </a:extLst>
          </p:cNvPr>
          <p:cNvCxnSpPr>
            <a:cxnSpLocks/>
          </p:cNvCxnSpPr>
          <p:nvPr/>
        </p:nvCxnSpPr>
        <p:spPr>
          <a:xfrm>
            <a:off x="10081491" y="5374911"/>
            <a:ext cx="1768167"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6C00DCF-A9EE-FE49-B0E5-B8B5231DFB6E}"/>
              </a:ext>
            </a:extLst>
          </p:cNvPr>
          <p:cNvCxnSpPr>
            <a:cxnSpLocks/>
          </p:cNvCxnSpPr>
          <p:nvPr/>
        </p:nvCxnSpPr>
        <p:spPr>
          <a:xfrm>
            <a:off x="10081491" y="5816121"/>
            <a:ext cx="1768167"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70" name="TextBox 169">
            <a:extLst>
              <a:ext uri="{FF2B5EF4-FFF2-40B4-BE49-F238E27FC236}">
                <a16:creationId xmlns:a16="http://schemas.microsoft.com/office/drawing/2014/main" id="{C44598F5-D1C6-8C43-93A9-8B5DD3B97BA7}"/>
              </a:ext>
            </a:extLst>
          </p:cNvPr>
          <p:cNvSpPr txBox="1"/>
          <p:nvPr/>
        </p:nvSpPr>
        <p:spPr>
          <a:xfrm>
            <a:off x="10289963" y="4026487"/>
            <a:ext cx="291677" cy="462778"/>
          </a:xfrm>
          <a:prstGeom prst="rect">
            <a:avLst/>
          </a:prstGeom>
          <a:noFill/>
        </p:spPr>
        <p:txBody>
          <a:bodyPr wrap="square" rtlCol="0">
            <a:spAutoFit/>
          </a:bodyPr>
          <a:lstStyle/>
          <a:p>
            <a:r>
              <a:rPr lang="en-US" sz="2400" b="1" dirty="0">
                <a:solidFill>
                  <a:schemeClr val="accent2"/>
                </a:solidFill>
                <a:latin typeface="Century Gothic" panose="020B0502020202020204" pitchFamily="34" charset="0"/>
              </a:rPr>
              <a:t>A</a:t>
            </a:r>
          </a:p>
        </p:txBody>
      </p:sp>
      <p:sp>
        <p:nvSpPr>
          <p:cNvPr id="171" name="TextBox 170">
            <a:extLst>
              <a:ext uri="{FF2B5EF4-FFF2-40B4-BE49-F238E27FC236}">
                <a16:creationId xmlns:a16="http://schemas.microsoft.com/office/drawing/2014/main" id="{960E87B7-8CB2-E04F-A7D7-380296E89D40}"/>
              </a:ext>
            </a:extLst>
          </p:cNvPr>
          <p:cNvSpPr txBox="1"/>
          <p:nvPr/>
        </p:nvSpPr>
        <p:spPr>
          <a:xfrm>
            <a:off x="10289963" y="4486595"/>
            <a:ext cx="291677" cy="462778"/>
          </a:xfrm>
          <a:prstGeom prst="rect">
            <a:avLst/>
          </a:prstGeom>
          <a:noFill/>
        </p:spPr>
        <p:txBody>
          <a:bodyPr wrap="square" rtlCol="0">
            <a:spAutoFit/>
          </a:bodyPr>
          <a:lstStyle/>
          <a:p>
            <a:r>
              <a:rPr lang="en-US" sz="2400" b="1">
                <a:solidFill>
                  <a:schemeClr val="accent2"/>
                </a:solidFill>
                <a:latin typeface="Century Gothic" panose="020B0502020202020204" pitchFamily="34" charset="0"/>
              </a:rPr>
              <a:t>B</a:t>
            </a:r>
          </a:p>
        </p:txBody>
      </p:sp>
      <p:sp>
        <p:nvSpPr>
          <p:cNvPr id="172" name="TextBox 171">
            <a:extLst>
              <a:ext uri="{FF2B5EF4-FFF2-40B4-BE49-F238E27FC236}">
                <a16:creationId xmlns:a16="http://schemas.microsoft.com/office/drawing/2014/main" id="{D640E2F5-E937-D44B-A378-9B0510C6AD76}"/>
              </a:ext>
            </a:extLst>
          </p:cNvPr>
          <p:cNvSpPr txBox="1"/>
          <p:nvPr/>
        </p:nvSpPr>
        <p:spPr>
          <a:xfrm>
            <a:off x="10289963" y="4946703"/>
            <a:ext cx="291677" cy="462778"/>
          </a:xfrm>
          <a:prstGeom prst="rect">
            <a:avLst/>
          </a:prstGeom>
          <a:noFill/>
        </p:spPr>
        <p:txBody>
          <a:bodyPr wrap="square" rtlCol="0">
            <a:spAutoFit/>
          </a:bodyPr>
          <a:lstStyle/>
          <a:p>
            <a:r>
              <a:rPr lang="en-US" sz="2400" b="1">
                <a:solidFill>
                  <a:schemeClr val="accent2"/>
                </a:solidFill>
                <a:latin typeface="Century Gothic" panose="020B0502020202020204" pitchFamily="34" charset="0"/>
              </a:rPr>
              <a:t>C</a:t>
            </a:r>
          </a:p>
        </p:txBody>
      </p:sp>
      <p:sp>
        <p:nvSpPr>
          <p:cNvPr id="173" name="TextBox 172">
            <a:extLst>
              <a:ext uri="{FF2B5EF4-FFF2-40B4-BE49-F238E27FC236}">
                <a16:creationId xmlns:a16="http://schemas.microsoft.com/office/drawing/2014/main" id="{222706F2-067D-D247-A140-6E66ECAFDE50}"/>
              </a:ext>
            </a:extLst>
          </p:cNvPr>
          <p:cNvSpPr txBox="1"/>
          <p:nvPr/>
        </p:nvSpPr>
        <p:spPr>
          <a:xfrm>
            <a:off x="10289963" y="5406812"/>
            <a:ext cx="291677" cy="462778"/>
          </a:xfrm>
          <a:prstGeom prst="rect">
            <a:avLst/>
          </a:prstGeom>
          <a:noFill/>
        </p:spPr>
        <p:txBody>
          <a:bodyPr wrap="square" rtlCol="0">
            <a:spAutoFit/>
          </a:bodyPr>
          <a:lstStyle/>
          <a:p>
            <a:r>
              <a:rPr lang="en-US" sz="2400" b="1">
                <a:solidFill>
                  <a:schemeClr val="accent2"/>
                </a:solidFill>
                <a:latin typeface="Century Gothic" panose="020B0502020202020204" pitchFamily="34" charset="0"/>
              </a:rPr>
              <a:t>D</a:t>
            </a:r>
          </a:p>
        </p:txBody>
      </p:sp>
      <p:sp>
        <p:nvSpPr>
          <p:cNvPr id="174" name="TextBox 173">
            <a:extLst>
              <a:ext uri="{FF2B5EF4-FFF2-40B4-BE49-F238E27FC236}">
                <a16:creationId xmlns:a16="http://schemas.microsoft.com/office/drawing/2014/main" id="{2AE327CD-D76D-BF46-9E2E-DDB22F82A01B}"/>
              </a:ext>
            </a:extLst>
          </p:cNvPr>
          <p:cNvSpPr txBox="1"/>
          <p:nvPr/>
        </p:nvSpPr>
        <p:spPr>
          <a:xfrm>
            <a:off x="10289963" y="5866921"/>
            <a:ext cx="291677" cy="462778"/>
          </a:xfrm>
          <a:prstGeom prst="rect">
            <a:avLst/>
          </a:prstGeom>
          <a:noFill/>
        </p:spPr>
        <p:txBody>
          <a:bodyPr wrap="square" rtlCol="0">
            <a:spAutoFit/>
          </a:bodyPr>
          <a:lstStyle/>
          <a:p>
            <a:r>
              <a:rPr lang="en-US" sz="2400" b="1">
                <a:solidFill>
                  <a:schemeClr val="accent2"/>
                </a:solidFill>
                <a:latin typeface="Century Gothic" panose="020B0502020202020204" pitchFamily="34" charset="0"/>
              </a:rPr>
              <a:t>F</a:t>
            </a:r>
          </a:p>
        </p:txBody>
      </p:sp>
      <p:sp>
        <p:nvSpPr>
          <p:cNvPr id="175" name="TextBox 174">
            <a:extLst>
              <a:ext uri="{FF2B5EF4-FFF2-40B4-BE49-F238E27FC236}">
                <a16:creationId xmlns:a16="http://schemas.microsoft.com/office/drawing/2014/main" id="{5C9C0F98-DA3C-9347-97A2-94BDF41D37D3}"/>
              </a:ext>
            </a:extLst>
          </p:cNvPr>
          <p:cNvSpPr txBox="1"/>
          <p:nvPr/>
        </p:nvSpPr>
        <p:spPr>
          <a:xfrm>
            <a:off x="10650838" y="4141084"/>
            <a:ext cx="1169881" cy="261610"/>
          </a:xfrm>
          <a:prstGeom prst="rect">
            <a:avLst/>
          </a:prstGeom>
          <a:noFill/>
        </p:spPr>
        <p:txBody>
          <a:bodyPr wrap="square" rtlCol="0">
            <a:spAutoFit/>
          </a:bodyPr>
          <a:lstStyle/>
          <a:p>
            <a:r>
              <a:rPr lang="en-US" sz="1100" b="1" dirty="0">
                <a:solidFill>
                  <a:schemeClr val="bg1"/>
                </a:solidFill>
                <a:latin typeface="Century Gothic" panose="020B0502020202020204" pitchFamily="34" charset="0"/>
                <a:cs typeface="Arial" panose="020B0604020202020204" pitchFamily="34" charset="0"/>
              </a:rPr>
              <a:t>EXCEPTIONAL</a:t>
            </a:r>
          </a:p>
        </p:txBody>
      </p:sp>
      <p:sp>
        <p:nvSpPr>
          <p:cNvPr id="176" name="TextBox 175">
            <a:extLst>
              <a:ext uri="{FF2B5EF4-FFF2-40B4-BE49-F238E27FC236}">
                <a16:creationId xmlns:a16="http://schemas.microsoft.com/office/drawing/2014/main" id="{0DBE1554-5BDA-3349-8C5A-59A69097E384}"/>
              </a:ext>
            </a:extLst>
          </p:cNvPr>
          <p:cNvSpPr txBox="1"/>
          <p:nvPr/>
        </p:nvSpPr>
        <p:spPr>
          <a:xfrm>
            <a:off x="10650838" y="4590664"/>
            <a:ext cx="1169881" cy="261610"/>
          </a:xfrm>
          <a:prstGeom prst="rect">
            <a:avLst/>
          </a:prstGeom>
          <a:noFill/>
        </p:spPr>
        <p:txBody>
          <a:bodyPr wrap="square" rtlCol="0">
            <a:spAutoFit/>
          </a:bodyPr>
          <a:lstStyle/>
          <a:p>
            <a:r>
              <a:rPr lang="en-US" sz="1100" b="1">
                <a:solidFill>
                  <a:schemeClr val="bg1"/>
                </a:solidFill>
                <a:latin typeface="Century Gothic" panose="020B0502020202020204" pitchFamily="34" charset="0"/>
                <a:cs typeface="Arial" panose="020B0604020202020204" pitchFamily="34" charset="0"/>
              </a:rPr>
              <a:t>GOOD</a:t>
            </a:r>
          </a:p>
        </p:txBody>
      </p:sp>
      <p:sp>
        <p:nvSpPr>
          <p:cNvPr id="177" name="TextBox 176">
            <a:extLst>
              <a:ext uri="{FF2B5EF4-FFF2-40B4-BE49-F238E27FC236}">
                <a16:creationId xmlns:a16="http://schemas.microsoft.com/office/drawing/2014/main" id="{9AE06530-8AB5-2F45-BF70-D5F0E0948106}"/>
              </a:ext>
            </a:extLst>
          </p:cNvPr>
          <p:cNvSpPr txBox="1"/>
          <p:nvPr/>
        </p:nvSpPr>
        <p:spPr>
          <a:xfrm>
            <a:off x="10650838" y="5040244"/>
            <a:ext cx="1169881" cy="261610"/>
          </a:xfrm>
          <a:prstGeom prst="rect">
            <a:avLst/>
          </a:prstGeom>
          <a:noFill/>
        </p:spPr>
        <p:txBody>
          <a:bodyPr wrap="square" rtlCol="0">
            <a:spAutoFit/>
          </a:bodyPr>
          <a:lstStyle/>
          <a:p>
            <a:r>
              <a:rPr lang="en-US" sz="1100" b="1">
                <a:solidFill>
                  <a:schemeClr val="bg1"/>
                </a:solidFill>
                <a:latin typeface="Century Gothic" panose="020B0502020202020204" pitchFamily="34" charset="0"/>
                <a:cs typeface="Arial" panose="020B0604020202020204" pitchFamily="34" charset="0"/>
              </a:rPr>
              <a:t>MEDIOCRE</a:t>
            </a:r>
          </a:p>
        </p:txBody>
      </p:sp>
      <p:sp>
        <p:nvSpPr>
          <p:cNvPr id="178" name="TextBox 177">
            <a:extLst>
              <a:ext uri="{FF2B5EF4-FFF2-40B4-BE49-F238E27FC236}">
                <a16:creationId xmlns:a16="http://schemas.microsoft.com/office/drawing/2014/main" id="{8DEC6AE6-9B06-2940-B086-ADD625EC374C}"/>
              </a:ext>
            </a:extLst>
          </p:cNvPr>
          <p:cNvSpPr txBox="1"/>
          <p:nvPr/>
        </p:nvSpPr>
        <p:spPr>
          <a:xfrm>
            <a:off x="10650838" y="5489824"/>
            <a:ext cx="1169881" cy="261610"/>
          </a:xfrm>
          <a:prstGeom prst="rect">
            <a:avLst/>
          </a:prstGeom>
          <a:noFill/>
        </p:spPr>
        <p:txBody>
          <a:bodyPr wrap="square" rtlCol="0">
            <a:spAutoFit/>
          </a:bodyPr>
          <a:lstStyle/>
          <a:p>
            <a:r>
              <a:rPr lang="en-US" sz="1100" b="1">
                <a:solidFill>
                  <a:schemeClr val="bg1"/>
                </a:solidFill>
                <a:latin typeface="Century Gothic" panose="020B0502020202020204" pitchFamily="34" charset="0"/>
                <a:cs typeface="Arial" panose="020B0604020202020204" pitchFamily="34" charset="0"/>
              </a:rPr>
              <a:t>POOR</a:t>
            </a:r>
          </a:p>
        </p:txBody>
      </p:sp>
      <p:sp>
        <p:nvSpPr>
          <p:cNvPr id="179" name="TextBox 178">
            <a:extLst>
              <a:ext uri="{FF2B5EF4-FFF2-40B4-BE49-F238E27FC236}">
                <a16:creationId xmlns:a16="http://schemas.microsoft.com/office/drawing/2014/main" id="{7937244F-B6F9-454F-A76D-28077B459680}"/>
              </a:ext>
            </a:extLst>
          </p:cNvPr>
          <p:cNvSpPr txBox="1"/>
          <p:nvPr/>
        </p:nvSpPr>
        <p:spPr>
          <a:xfrm>
            <a:off x="10650838" y="5939404"/>
            <a:ext cx="1169881" cy="261610"/>
          </a:xfrm>
          <a:prstGeom prst="rect">
            <a:avLst/>
          </a:prstGeom>
          <a:noFill/>
        </p:spPr>
        <p:txBody>
          <a:bodyPr wrap="square" rtlCol="0">
            <a:spAutoFit/>
          </a:bodyPr>
          <a:lstStyle/>
          <a:p>
            <a:r>
              <a:rPr lang="en-US" sz="1100" b="1">
                <a:solidFill>
                  <a:schemeClr val="bg1"/>
                </a:solidFill>
                <a:latin typeface="Century Gothic" panose="020B0502020202020204" pitchFamily="34" charset="0"/>
                <a:cs typeface="Arial" panose="020B0604020202020204" pitchFamily="34" charset="0"/>
              </a:rPr>
              <a:t>FAILING</a:t>
            </a:r>
          </a:p>
        </p:txBody>
      </p:sp>
      <p:sp>
        <p:nvSpPr>
          <p:cNvPr id="98" name="Down Arrow 72">
            <a:extLst>
              <a:ext uri="{FF2B5EF4-FFF2-40B4-BE49-F238E27FC236}">
                <a16:creationId xmlns:a16="http://schemas.microsoft.com/office/drawing/2014/main" id="{5D64F4F4-6625-4902-A692-FA2AFB39DF2D}"/>
              </a:ext>
            </a:extLst>
          </p:cNvPr>
          <p:cNvSpPr/>
          <p:nvPr/>
        </p:nvSpPr>
        <p:spPr>
          <a:xfrm rot="10800000">
            <a:off x="4118475" y="1341203"/>
            <a:ext cx="158786" cy="289550"/>
          </a:xfrm>
          <a:prstGeom prst="down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Down Arrow 73">
            <a:extLst>
              <a:ext uri="{FF2B5EF4-FFF2-40B4-BE49-F238E27FC236}">
                <a16:creationId xmlns:a16="http://schemas.microsoft.com/office/drawing/2014/main" id="{A10EE7FA-EFBD-466A-93F7-396A0875DB72}"/>
              </a:ext>
            </a:extLst>
          </p:cNvPr>
          <p:cNvSpPr/>
          <p:nvPr/>
        </p:nvSpPr>
        <p:spPr>
          <a:xfrm rot="10800000">
            <a:off x="4107922" y="4937830"/>
            <a:ext cx="158786" cy="289550"/>
          </a:xfrm>
          <a:prstGeom prst="down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0" name="Picture 99" descr="Icon&#10;&#10;Description automatically generated">
            <a:extLst>
              <a:ext uri="{FF2B5EF4-FFF2-40B4-BE49-F238E27FC236}">
                <a16:creationId xmlns:a16="http://schemas.microsoft.com/office/drawing/2014/main" id="{A9FC3933-2052-B24A-8D9B-2A630DBDE1D3}"/>
              </a:ext>
            </a:extLst>
          </p:cNvPr>
          <p:cNvPicPr>
            <a:picLocks noChangeAspect="1"/>
          </p:cNvPicPr>
          <p:nvPr/>
        </p:nvPicPr>
        <p:blipFill>
          <a:blip r:embed="rId19"/>
          <a:stretch>
            <a:fillRect/>
          </a:stretch>
        </p:blipFill>
        <p:spPr>
          <a:xfrm>
            <a:off x="10657904" y="2506498"/>
            <a:ext cx="671547" cy="1011467"/>
          </a:xfrm>
          <a:prstGeom prst="rect">
            <a:avLst/>
          </a:prstGeom>
        </p:spPr>
      </p:pic>
      <p:pic>
        <p:nvPicPr>
          <p:cNvPr id="3" name="Picture 2" descr="Icon&#10;&#10;Description automatically generated">
            <a:extLst>
              <a:ext uri="{FF2B5EF4-FFF2-40B4-BE49-F238E27FC236}">
                <a16:creationId xmlns:a16="http://schemas.microsoft.com/office/drawing/2014/main" id="{820E0A41-8448-4048-A709-E697A0575882}"/>
              </a:ext>
            </a:extLst>
          </p:cNvPr>
          <p:cNvPicPr>
            <a:picLocks noChangeAspect="1"/>
          </p:cNvPicPr>
          <p:nvPr/>
        </p:nvPicPr>
        <p:blipFill>
          <a:blip r:embed="rId20"/>
          <a:stretch>
            <a:fillRect/>
          </a:stretch>
        </p:blipFill>
        <p:spPr>
          <a:xfrm>
            <a:off x="5399720" y="4288637"/>
            <a:ext cx="444198" cy="388673"/>
          </a:xfrm>
          <a:prstGeom prst="rect">
            <a:avLst/>
          </a:prstGeom>
        </p:spPr>
      </p:pic>
      <p:sp>
        <p:nvSpPr>
          <p:cNvPr id="102" name="TextBox 101">
            <a:extLst>
              <a:ext uri="{FF2B5EF4-FFF2-40B4-BE49-F238E27FC236}">
                <a16:creationId xmlns:a16="http://schemas.microsoft.com/office/drawing/2014/main" id="{64E9E0B3-3AA7-D44F-9A4C-FB86F5D35FDC}"/>
              </a:ext>
            </a:extLst>
          </p:cNvPr>
          <p:cNvSpPr txBox="1"/>
          <p:nvPr/>
        </p:nvSpPr>
        <p:spPr>
          <a:xfrm>
            <a:off x="6083320" y="4329085"/>
            <a:ext cx="2299122" cy="307777"/>
          </a:xfrm>
          <a:prstGeom prst="rect">
            <a:avLst/>
          </a:prstGeom>
          <a:noFill/>
        </p:spPr>
        <p:txBody>
          <a:bodyPr wrap="square" rtlCol="0">
            <a:spAutoFit/>
          </a:bodyPr>
          <a:lstStyle/>
          <a:p>
            <a:r>
              <a:rPr lang="en-US" sz="1400" b="1">
                <a:solidFill>
                  <a:schemeClr val="bg1"/>
                </a:solidFill>
                <a:latin typeface="Brandon Grotesque Bold" panose="020B0503020203060202" pitchFamily="34" charset="77"/>
                <a:cs typeface="Arial" panose="020B0604020202020204" pitchFamily="34" charset="0"/>
              </a:rPr>
              <a:t>STORM WATER</a:t>
            </a:r>
          </a:p>
        </p:txBody>
      </p:sp>
      <p:sp>
        <p:nvSpPr>
          <p:cNvPr id="103" name="TextBox 102">
            <a:extLst>
              <a:ext uri="{FF2B5EF4-FFF2-40B4-BE49-F238E27FC236}">
                <a16:creationId xmlns:a16="http://schemas.microsoft.com/office/drawing/2014/main" id="{A97D0B25-A495-8D4A-9311-CBF308ABF2B8}"/>
              </a:ext>
            </a:extLst>
          </p:cNvPr>
          <p:cNvSpPr txBox="1"/>
          <p:nvPr/>
        </p:nvSpPr>
        <p:spPr>
          <a:xfrm>
            <a:off x="9139152" y="4252141"/>
            <a:ext cx="340004" cy="461665"/>
          </a:xfrm>
          <a:prstGeom prst="rect">
            <a:avLst/>
          </a:prstGeom>
          <a:noFill/>
        </p:spPr>
        <p:txBody>
          <a:bodyPr wrap="square" rtlCol="0">
            <a:spAutoFit/>
          </a:bodyPr>
          <a:lstStyle/>
          <a:p>
            <a:r>
              <a:rPr lang="en-US" sz="2400" b="1">
                <a:solidFill>
                  <a:schemeClr val="bg1"/>
                </a:solidFill>
                <a:latin typeface="Century Gothic" panose="020B0502020202020204" pitchFamily="34" charset="0"/>
              </a:rPr>
              <a:t>D</a:t>
            </a:r>
          </a:p>
        </p:txBody>
      </p:sp>
      <p:cxnSp>
        <p:nvCxnSpPr>
          <p:cNvPr id="104" name="Straight Connector 103">
            <a:extLst>
              <a:ext uri="{FF2B5EF4-FFF2-40B4-BE49-F238E27FC236}">
                <a16:creationId xmlns:a16="http://schemas.microsoft.com/office/drawing/2014/main" id="{CC4405E8-71CE-8C43-BF63-08602EB58429}"/>
              </a:ext>
            </a:extLst>
          </p:cNvPr>
          <p:cNvCxnSpPr>
            <a:cxnSpLocks/>
          </p:cNvCxnSpPr>
          <p:nvPr/>
        </p:nvCxnSpPr>
        <p:spPr>
          <a:xfrm>
            <a:off x="899886" y="5948132"/>
            <a:ext cx="3865412" cy="0"/>
          </a:xfrm>
          <a:prstGeom prst="line">
            <a:avLst/>
          </a:prstGeom>
          <a:ln w="63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974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8EDB4AED-8471-407C-A204-121390F348AC}"/>
              </a:ext>
            </a:extLst>
          </p:cNvPr>
          <p:cNvGraphicFramePr>
            <a:graphicFrameLocks noGrp="1"/>
          </p:cNvGraphicFramePr>
          <p:nvPr>
            <p:ph idx="1"/>
            <p:extLst>
              <p:ext uri="{D42A27DB-BD31-4B8C-83A1-F6EECF244321}">
                <p14:modId xmlns:p14="http://schemas.microsoft.com/office/powerpoint/2010/main" val="2882376332"/>
              </p:ext>
            </p:extLst>
          </p:nvPr>
        </p:nvGraphicFramePr>
        <p:xfrm>
          <a:off x="4624754" y="1037492"/>
          <a:ext cx="6729046" cy="5277583"/>
        </p:xfrm>
        <a:graphic>
          <a:graphicData uri="http://schemas.openxmlformats.org/drawingml/2006/chart">
            <c:chart xmlns:c="http://schemas.openxmlformats.org/drawingml/2006/chart" xmlns:r="http://schemas.openxmlformats.org/officeDocument/2006/relationships" r:id="rId3"/>
          </a:graphicData>
        </a:graphic>
      </p:graphicFrame>
      <p:sp>
        <p:nvSpPr>
          <p:cNvPr id="9" name="Flowchart: Alternate Process 8">
            <a:extLst>
              <a:ext uri="{FF2B5EF4-FFF2-40B4-BE49-F238E27FC236}">
                <a16:creationId xmlns:a16="http://schemas.microsoft.com/office/drawing/2014/main" id="{FA680F1B-7DD5-476C-9F8F-D500501C7636}"/>
              </a:ext>
            </a:extLst>
          </p:cNvPr>
          <p:cNvSpPr/>
          <p:nvPr/>
        </p:nvSpPr>
        <p:spPr>
          <a:xfrm>
            <a:off x="791308" y="1037492"/>
            <a:ext cx="3569677" cy="1248508"/>
          </a:xfrm>
          <a:prstGeom prst="flowChartAlternateProcess">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3200" dirty="0">
                <a:latin typeface="Century Gothic" panose="020B0502020202020204" pitchFamily="34" charset="0"/>
              </a:rPr>
              <a:t>$1.2 trillion over 5 years</a:t>
            </a:r>
          </a:p>
        </p:txBody>
      </p:sp>
      <p:sp>
        <p:nvSpPr>
          <p:cNvPr id="10" name="Flowchart: Alternate Process 9">
            <a:extLst>
              <a:ext uri="{FF2B5EF4-FFF2-40B4-BE49-F238E27FC236}">
                <a16:creationId xmlns:a16="http://schemas.microsoft.com/office/drawing/2014/main" id="{CBA36858-76EC-47E4-8E3E-D5F484DFF078}"/>
              </a:ext>
            </a:extLst>
          </p:cNvPr>
          <p:cNvSpPr/>
          <p:nvPr/>
        </p:nvSpPr>
        <p:spPr>
          <a:xfrm>
            <a:off x="791307" y="2479431"/>
            <a:ext cx="3569677" cy="1576754"/>
          </a:xfrm>
          <a:prstGeom prst="flowChartAlternateProcess">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2800" dirty="0">
                <a:latin typeface="Century Gothic" panose="020B0502020202020204" pitchFamily="34" charset="0"/>
              </a:rPr>
              <a:t>Invests in 17 out of 17 Report Card Categories</a:t>
            </a:r>
          </a:p>
        </p:txBody>
      </p:sp>
      <p:sp>
        <p:nvSpPr>
          <p:cNvPr id="11" name="Flowchart: Alternate Process 10">
            <a:extLst>
              <a:ext uri="{FF2B5EF4-FFF2-40B4-BE49-F238E27FC236}">
                <a16:creationId xmlns:a16="http://schemas.microsoft.com/office/drawing/2014/main" id="{165BF0DB-8083-4CA6-9243-3001A9009475}"/>
              </a:ext>
            </a:extLst>
          </p:cNvPr>
          <p:cNvSpPr/>
          <p:nvPr/>
        </p:nvSpPr>
        <p:spPr>
          <a:xfrm>
            <a:off x="838200" y="4249616"/>
            <a:ext cx="3569677" cy="2244969"/>
          </a:xfrm>
          <a:prstGeom prst="flowChartAlternateProcess">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2800" dirty="0">
                <a:latin typeface="Century Gothic" panose="020B0502020202020204" pitchFamily="34" charset="0"/>
              </a:rPr>
              <a:t>The largest investment in core infrastructure in a generation </a:t>
            </a:r>
          </a:p>
        </p:txBody>
      </p:sp>
      <p:sp>
        <p:nvSpPr>
          <p:cNvPr id="14" name="TextBox 13">
            <a:extLst>
              <a:ext uri="{FF2B5EF4-FFF2-40B4-BE49-F238E27FC236}">
                <a16:creationId xmlns:a16="http://schemas.microsoft.com/office/drawing/2014/main" id="{D4795408-EA86-4BF5-9F3E-BA430180785C}"/>
              </a:ext>
            </a:extLst>
          </p:cNvPr>
          <p:cNvSpPr txBox="1"/>
          <p:nvPr/>
        </p:nvSpPr>
        <p:spPr>
          <a:xfrm>
            <a:off x="1178169" y="191959"/>
            <a:ext cx="10005646" cy="646331"/>
          </a:xfrm>
          <a:prstGeom prst="rect">
            <a:avLst/>
          </a:prstGeom>
          <a:noFill/>
        </p:spPr>
        <p:txBody>
          <a:bodyPr wrap="square">
            <a:spAutoFit/>
          </a:bodyPr>
          <a:lstStyle/>
          <a:p>
            <a:pPr algn="ctr" rtl="0">
              <a:defRPr sz="2128" b="1" i="0" u="none" strike="noStrike" kern="1200" baseline="0">
                <a:solidFill>
                  <a:srgbClr val="44546A"/>
                </a:solidFill>
                <a:latin typeface="+mn-lt"/>
                <a:ea typeface="+mn-ea"/>
                <a:cs typeface="+mn-cs"/>
              </a:defRPr>
            </a:pPr>
            <a:r>
              <a:rPr lang="en-US" sz="3600" dirty="0">
                <a:solidFill>
                  <a:srgbClr val="63A1DB"/>
                </a:solidFill>
                <a:latin typeface="Century Gothic" panose="020B0502020202020204" pitchFamily="34" charset="0"/>
              </a:rPr>
              <a:t>The</a:t>
            </a:r>
            <a:r>
              <a:rPr lang="en-US" sz="3600" baseline="0" dirty="0">
                <a:solidFill>
                  <a:srgbClr val="63A1DB"/>
                </a:solidFill>
                <a:latin typeface="Century Gothic" panose="020B0502020202020204" pitchFamily="34" charset="0"/>
              </a:rPr>
              <a:t> Infrastructure</a:t>
            </a:r>
            <a:r>
              <a:rPr lang="en-US" sz="3600" dirty="0">
                <a:solidFill>
                  <a:srgbClr val="63A1DB"/>
                </a:solidFill>
                <a:latin typeface="Century Gothic" panose="020B0502020202020204" pitchFamily="34" charset="0"/>
              </a:rPr>
              <a:t> Investment &amp; Job Act</a:t>
            </a:r>
          </a:p>
        </p:txBody>
      </p:sp>
    </p:spTree>
    <p:extLst>
      <p:ext uri="{BB962C8B-B14F-4D97-AF65-F5344CB8AC3E}">
        <p14:creationId xmlns:p14="http://schemas.microsoft.com/office/powerpoint/2010/main" val="3823704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64D98A-E32B-4907-BB40-08A5623F6A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0827434" cy="1896020"/>
          </a:xfrm>
          <a:prstGeom prst="rect">
            <a:avLst/>
          </a:prstGeom>
        </p:spPr>
      </p:pic>
      <p:sp>
        <p:nvSpPr>
          <p:cNvPr id="3" name="Rectangle 2">
            <a:extLst>
              <a:ext uri="{FF2B5EF4-FFF2-40B4-BE49-F238E27FC236}">
                <a16:creationId xmlns:a16="http://schemas.microsoft.com/office/drawing/2014/main" id="{B033C420-01F4-48D2-8C9B-152D9C064EF0}"/>
              </a:ext>
            </a:extLst>
          </p:cNvPr>
          <p:cNvSpPr/>
          <p:nvPr/>
        </p:nvSpPr>
        <p:spPr>
          <a:xfrm>
            <a:off x="0" y="624844"/>
            <a:ext cx="10827434" cy="701731"/>
          </a:xfrm>
          <a:prstGeom prst="rect">
            <a:avLst/>
          </a:prstGeom>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dirty="0">
                <a:ln>
                  <a:noFill/>
                </a:ln>
                <a:solidFill>
                  <a:srgbClr val="005DAA"/>
                </a:solidFill>
                <a:effectLst/>
                <a:uLnTx/>
                <a:uFillTx/>
                <a:latin typeface="Century Gothic" panose="020B0502020202020204" pitchFamily="34" charset="0"/>
                <a:ea typeface="+mn-ea"/>
                <a:cs typeface="+mn-cs"/>
              </a:rPr>
              <a:t>Cities </a:t>
            </a:r>
            <a:r>
              <a:rPr lang="en-US" sz="4400" dirty="0">
                <a:solidFill>
                  <a:srgbClr val="005DAA"/>
                </a:solidFill>
                <a:latin typeface="Century Gothic" panose="020B0502020202020204" pitchFamily="34" charset="0"/>
              </a:rPr>
              <a:t>of </a:t>
            </a:r>
            <a:r>
              <a:rPr kumimoji="0" lang="en-US" sz="4400" b="0" i="0" u="none" strike="noStrike" kern="1200" cap="none" spc="0" normalizeH="0" baseline="0" noProof="0" dirty="0">
                <a:ln>
                  <a:noFill/>
                </a:ln>
                <a:solidFill>
                  <a:srgbClr val="005DAA"/>
                </a:solidFill>
                <a:effectLst/>
                <a:uLnTx/>
                <a:uFillTx/>
                <a:latin typeface="Century Gothic" panose="020B0502020202020204" pitchFamily="34" charset="0"/>
                <a:ea typeface="+mn-ea"/>
                <a:cs typeface="+mn-cs"/>
              </a:rPr>
              <a:t>The Future</a:t>
            </a:r>
          </a:p>
        </p:txBody>
      </p:sp>
    </p:spTree>
    <p:extLst>
      <p:ext uri="{BB962C8B-B14F-4D97-AF65-F5344CB8AC3E}">
        <p14:creationId xmlns:p14="http://schemas.microsoft.com/office/powerpoint/2010/main" val="363448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822E39C9-C5F5-4B40-91DB-C14C26CFA12C}"/>
              </a:ext>
            </a:extLst>
          </p:cNvPr>
          <p:cNvSpPr>
            <a:spLocks noGrp="1"/>
          </p:cNvSpPr>
          <p:nvPr>
            <p:ph idx="1"/>
          </p:nvPr>
        </p:nvSpPr>
        <p:spPr/>
        <p:txBody>
          <a:bodyPr/>
          <a:lstStyle/>
          <a:p>
            <a:endParaRPr lang="en-US" dirty="0"/>
          </a:p>
        </p:txBody>
      </p:sp>
      <p:sp>
        <p:nvSpPr>
          <p:cNvPr id="10" name="TextBox 9">
            <a:extLst>
              <a:ext uri="{FF2B5EF4-FFF2-40B4-BE49-F238E27FC236}">
                <a16:creationId xmlns:a16="http://schemas.microsoft.com/office/drawing/2014/main" id="{5083BDEE-152F-41B9-AADC-EC05FFCFD600}"/>
              </a:ext>
            </a:extLst>
          </p:cNvPr>
          <p:cNvSpPr txBox="1"/>
          <p:nvPr/>
        </p:nvSpPr>
        <p:spPr>
          <a:xfrm>
            <a:off x="1549400" y="1202540"/>
            <a:ext cx="9207500" cy="4401205"/>
          </a:xfrm>
          <a:prstGeom prst="rect">
            <a:avLst/>
          </a:prstGeom>
          <a:noFill/>
        </p:spPr>
        <p:txBody>
          <a:bodyPr wrap="square">
            <a:spAutoFit/>
          </a:bodyPr>
          <a:lstStyle/>
          <a:p>
            <a:r>
              <a:rPr lang="en-US" sz="4000" b="1" i="1" dirty="0">
                <a:solidFill>
                  <a:srgbClr val="005DAA"/>
                </a:solidFill>
                <a:latin typeface="Century Gothic" panose="020B0502020202020204" pitchFamily="34" charset="0"/>
              </a:rPr>
              <a:t>Darwin’s “Origin of Species” asserts that it is not the strongest of the species, nor the most intelligent, that survives. Rather, the species that survives is the one that is most adaptable to its changing environment.</a:t>
            </a:r>
          </a:p>
        </p:txBody>
      </p:sp>
    </p:spTree>
    <p:extLst>
      <p:ext uri="{BB962C8B-B14F-4D97-AF65-F5344CB8AC3E}">
        <p14:creationId xmlns:p14="http://schemas.microsoft.com/office/powerpoint/2010/main" val="3916683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Arrow: Pentagon 9"/>
          <p:cNvSpPr/>
          <p:nvPr/>
        </p:nvSpPr>
        <p:spPr>
          <a:xfrm>
            <a:off x="0" y="4960620"/>
            <a:ext cx="10824210" cy="1897380"/>
          </a:xfrm>
          <a:prstGeom prst="homePlate">
            <a:avLst/>
          </a:prstGeom>
          <a:gradFill>
            <a:gsLst>
              <a:gs pos="88000">
                <a:schemeClr val="bg1">
                  <a:alpha val="40000"/>
                </a:schemeClr>
              </a:gs>
              <a:gs pos="100000">
                <a:schemeClr val="bg1">
                  <a:alpha val="33000"/>
                </a:schemeClr>
              </a:gs>
              <a:gs pos="0">
                <a:schemeClr val="bg1"/>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p:cNvSpPr txBox="1">
            <a:spLocks/>
          </p:cNvSpPr>
          <p:nvPr/>
        </p:nvSpPr>
        <p:spPr>
          <a:xfrm>
            <a:off x="2040460" y="5556947"/>
            <a:ext cx="6743290" cy="70472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005DAA"/>
                </a:solidFill>
                <a:latin typeface="Century Gothic" panose="020B0502020202020204" pitchFamily="34" charset="0"/>
              </a:rPr>
              <a:t>Questions?</a:t>
            </a:r>
          </a:p>
        </p:txBody>
      </p:sp>
    </p:spTree>
    <p:extLst>
      <p:ext uri="{BB962C8B-B14F-4D97-AF65-F5344CB8AC3E}">
        <p14:creationId xmlns:p14="http://schemas.microsoft.com/office/powerpoint/2010/main" val="2565498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SCE">
      <a:dk1>
        <a:srgbClr val="000000"/>
      </a:dk1>
      <a:lt1>
        <a:srgbClr val="FFFFFF"/>
      </a:lt1>
      <a:dk2>
        <a:srgbClr val="44546A"/>
      </a:dk2>
      <a:lt2>
        <a:srgbClr val="4E4E4F"/>
      </a:lt2>
      <a:accent1>
        <a:srgbClr val="00ADD8"/>
      </a:accent1>
      <a:accent2>
        <a:srgbClr val="265DA5"/>
      </a:accent2>
      <a:accent3>
        <a:srgbClr val="D85927"/>
      </a:accent3>
      <a:accent4>
        <a:srgbClr val="9AB73C"/>
      </a:accent4>
      <a:accent5>
        <a:srgbClr val="C61E61"/>
      </a:accent5>
      <a:accent6>
        <a:srgbClr val="7D4D98"/>
      </a:accent6>
      <a:hlink>
        <a:srgbClr val="00AF9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FWV">
      <a:dk1>
        <a:srgbClr val="1D204F"/>
      </a:dk1>
      <a:lt1>
        <a:srgbClr val="FFFFFF"/>
      </a:lt1>
      <a:dk2>
        <a:srgbClr val="49497D"/>
      </a:dk2>
      <a:lt2>
        <a:srgbClr val="EEECE1"/>
      </a:lt2>
      <a:accent1>
        <a:srgbClr val="00E0C1"/>
      </a:accent1>
      <a:accent2>
        <a:srgbClr val="FFC900"/>
      </a:accent2>
      <a:accent3>
        <a:srgbClr val="CDA1E3"/>
      </a:accent3>
      <a:accent4>
        <a:srgbClr val="00518E"/>
      </a:accent4>
      <a:accent5>
        <a:srgbClr val="00BBA3"/>
      </a:accent5>
      <a:accent6>
        <a:srgbClr val="FFE37D"/>
      </a:accent6>
      <a:hlink>
        <a:srgbClr val="685CFF"/>
      </a:hlink>
      <a:folHlink>
        <a:srgbClr val="685CC3"/>
      </a:folHlink>
    </a:clrScheme>
    <a:fontScheme name="Gill Sans MT">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BC463860F6F3B4399AC37F9AB7FDA08" ma:contentTypeVersion="14" ma:contentTypeDescription="Create a new document." ma:contentTypeScope="" ma:versionID="c4a9079e466f0e75a70278e65ba2e5c3">
  <xsd:schema xmlns:xsd="http://www.w3.org/2001/XMLSchema" xmlns:xs="http://www.w3.org/2001/XMLSchema" xmlns:p="http://schemas.microsoft.com/office/2006/metadata/properties" xmlns:ns2="217cb0d3-f44a-4b2d-8f40-7a89feeb3a95" xmlns:ns3="45ccf6ac-352e-4489-bedd-e464a60de476" targetNamespace="http://schemas.microsoft.com/office/2006/metadata/properties" ma:root="true" ma:fieldsID="3869f52ca2231946296169fcbb3fd07d" ns2:_="" ns3:_="">
    <xsd:import namespace="217cb0d3-f44a-4b2d-8f40-7a89feeb3a95"/>
    <xsd:import namespace="45ccf6ac-352e-4489-bedd-e464a60de476"/>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DateTaken"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_Flow_SignoffStatu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7cb0d3-f44a-4b2d-8f40-7a89feeb3a95"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_Flow_SignoffStatus" ma:index="20" nillable="true" ma:displayName="Sign-off status" ma:internalName="Sign_x002d_off_x0020_status">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5ccf6ac-352e-4489-bedd-e464a60de47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8340B8-682B-4D17-A060-FBE0ECADB986}">
  <ds:schemaRefs>
    <ds:schemaRef ds:uri="http://schemas.microsoft.com/sharepoint/v3/contenttype/forms"/>
  </ds:schemaRefs>
</ds:datastoreItem>
</file>

<file path=customXml/itemProps2.xml><?xml version="1.0" encoding="utf-8"?>
<ds:datastoreItem xmlns:ds="http://schemas.openxmlformats.org/officeDocument/2006/customXml" ds:itemID="{FC653B9E-EDD7-40C3-9378-D8F68C6687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7cb0d3-f44a-4b2d-8f40-7a89feeb3a95"/>
    <ds:schemaRef ds:uri="45ccf6ac-352e-4489-bedd-e464a60de4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30049</TotalTime>
  <Words>3501</Words>
  <Application>Microsoft Office PowerPoint</Application>
  <PresentationFormat>Widescreen</PresentationFormat>
  <Paragraphs>316</Paragraphs>
  <Slides>24</Slides>
  <Notes>24</Notes>
  <HiddenSlides>0</HiddenSlides>
  <MMClips>1</MMClips>
  <ScaleCrop>false</ScaleCrop>
  <HeadingPairs>
    <vt:vector size="4" baseType="variant">
      <vt:variant>
        <vt:lpstr>Theme</vt:lpstr>
      </vt:variant>
      <vt:variant>
        <vt:i4>5</vt:i4>
      </vt:variant>
      <vt:variant>
        <vt:lpstr>Slide Titles</vt:lpstr>
      </vt:variant>
      <vt:variant>
        <vt:i4>24</vt:i4>
      </vt:variant>
    </vt:vector>
  </HeadingPairs>
  <TitlesOfParts>
    <vt:vector size="29" baseType="lpstr">
      <vt:lpstr>Office Theme</vt:lpstr>
      <vt:lpstr>Office Theme</vt:lpstr>
      <vt:lpstr>Office Theme</vt:lpstr>
      <vt:lpstr>Office Theme</vt:lpstr>
      <vt:lpstr>Office Theme</vt:lpstr>
      <vt:lpstr>PowerPoint Presentation</vt:lpstr>
      <vt:lpstr>Society Depends on Civil Engineers</vt:lpstr>
      <vt:lpstr>PowerPoint Presentation</vt:lpstr>
      <vt:lpstr>PowerPoint Presentation</vt:lpstr>
      <vt:lpstr>PowerPoint Presentation</vt:lpstr>
      <vt:lpstr>Challenges for the Future</vt:lpstr>
      <vt:lpstr>PowerPoint Presentation</vt:lpstr>
      <vt:lpstr>FUTURE WORLD VISION</vt:lpstr>
      <vt:lpstr>PowerPoint Presentation</vt:lpstr>
      <vt:lpstr>PowerPoint Presentation</vt:lpstr>
      <vt:lpstr>PowerPoint Presentation</vt:lpstr>
      <vt:lpstr>PowerPoint Presentation</vt:lpstr>
      <vt:lpstr>PowerPoint Presentation</vt:lpstr>
      <vt:lpstr>A Code for Tomorrow</vt:lpstr>
      <vt:lpstr>PowerPoint Presentation</vt:lpstr>
      <vt:lpstr>PowerPoint Presentation</vt:lpstr>
      <vt:lpstr>Roadmap to Sustainable Development </vt:lpstr>
      <vt:lpstr>Your Career</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Atalig, Deborah</dc:creator>
  <cp:lastModifiedBy>Goldberg, Kirsty</cp:lastModifiedBy>
  <cp:revision>733</cp:revision>
  <cp:lastPrinted>2019-02-15T17:53:19Z</cp:lastPrinted>
  <dcterms:created xsi:type="dcterms:W3CDTF">2016-08-15T15:34:36Z</dcterms:created>
  <dcterms:modified xsi:type="dcterms:W3CDTF">2022-08-23T22:43:34Z</dcterms:modified>
</cp:coreProperties>
</file>